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Arial Bold" panose="020B0704020202020204" pitchFamily="34" charset="0"/>
      <p:regular r:id="rId16"/>
      <p:bold r:id="rId17"/>
    </p:embeddedFont>
    <p:embeddedFont>
      <p:font typeface="Gotham Bold" panose="020B0604020202020204" charset="0"/>
      <p:regular r:id="rId18"/>
    </p:embeddedFont>
    <p:embeddedFont>
      <p:font typeface="Gotham Bold Italics" panose="020B0604020202020204" charset="0"/>
      <p:regular r:id="rId19"/>
    </p:embeddedFont>
    <p:embeddedFont>
      <p:font typeface="Poppins" panose="00000500000000000000" pitchFamily="2" charset="0"/>
      <p:regular r:id="rId20"/>
    </p:embeddedFont>
    <p:embeddedFont>
      <p:font typeface="Public Sans" panose="020B0604020202020204" charset="0"/>
      <p:regular r:id="rId21"/>
    </p:embeddedFont>
    <p:embeddedFont>
      <p:font typeface="Public Sans Bol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3" d="100"/>
          <a:sy n="63" d="100"/>
        </p:scale>
        <p:origin x="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1.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pSp>
        <p:nvGrpSpPr>
          <p:cNvPr id="2" name="Group 2"/>
          <p:cNvGrpSpPr/>
          <p:nvPr/>
        </p:nvGrpSpPr>
        <p:grpSpPr>
          <a:xfrm>
            <a:off x="-8093592" y="-1815658"/>
            <a:ext cx="10973389" cy="15096288"/>
            <a:chOff x="0" y="0"/>
            <a:chExt cx="812800" cy="1118183"/>
          </a:xfrm>
        </p:grpSpPr>
        <p:sp>
          <p:nvSpPr>
            <p:cNvPr id="3" name="Freeform 3"/>
            <p:cNvSpPr/>
            <p:nvPr/>
          </p:nvSpPr>
          <p:spPr>
            <a:xfrm>
              <a:off x="0" y="0"/>
              <a:ext cx="812800" cy="1118183"/>
            </a:xfrm>
            <a:custGeom>
              <a:avLst/>
              <a:gdLst/>
              <a:ahLst/>
              <a:cxnLst/>
              <a:rect l="l" t="t" r="r" b="b"/>
              <a:pathLst>
                <a:path w="812800" h="1118183">
                  <a:moveTo>
                    <a:pt x="406400" y="0"/>
                  </a:moveTo>
                  <a:cubicBezTo>
                    <a:pt x="181951" y="0"/>
                    <a:pt x="0" y="250314"/>
                    <a:pt x="0" y="559092"/>
                  </a:cubicBezTo>
                  <a:cubicBezTo>
                    <a:pt x="0" y="867870"/>
                    <a:pt x="181951" y="1118183"/>
                    <a:pt x="406400" y="1118183"/>
                  </a:cubicBezTo>
                  <a:cubicBezTo>
                    <a:pt x="630849" y="1118183"/>
                    <a:pt x="812800" y="867870"/>
                    <a:pt x="812800" y="559092"/>
                  </a:cubicBezTo>
                  <a:cubicBezTo>
                    <a:pt x="812800" y="250314"/>
                    <a:pt x="630849" y="0"/>
                    <a:pt x="406400" y="0"/>
                  </a:cubicBezTo>
                  <a:close/>
                </a:path>
              </a:pathLst>
            </a:custGeom>
            <a:solidFill>
              <a:srgbClr val="000000">
                <a:alpha val="0"/>
              </a:srgbClr>
            </a:solidFill>
            <a:ln w="85725" cap="sq">
              <a:solidFill>
                <a:srgbClr val="FD6220"/>
              </a:solidFill>
              <a:prstDash val="solid"/>
              <a:miter/>
            </a:ln>
          </p:spPr>
        </p:sp>
        <p:sp>
          <p:nvSpPr>
            <p:cNvPr id="4" name="TextBox 4"/>
            <p:cNvSpPr txBox="1"/>
            <p:nvPr/>
          </p:nvSpPr>
          <p:spPr>
            <a:xfrm>
              <a:off x="76200" y="76255"/>
              <a:ext cx="660400" cy="93709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384897" y="5379918"/>
            <a:ext cx="6059445" cy="605944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p:spPr>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5720762" y="6964430"/>
            <a:ext cx="2000810" cy="4114800"/>
          </a:xfrm>
          <a:custGeom>
            <a:avLst/>
            <a:gdLst/>
            <a:ahLst/>
            <a:cxnLst/>
            <a:rect l="l" t="t" r="r" b="b"/>
            <a:pathLst>
              <a:path w="2000810" h="4114800">
                <a:moveTo>
                  <a:pt x="0" y="0"/>
                </a:moveTo>
                <a:lnTo>
                  <a:pt x="2000810" y="0"/>
                </a:lnTo>
                <a:lnTo>
                  <a:pt x="2000810" y="4114800"/>
                </a:lnTo>
                <a:lnTo>
                  <a:pt x="0" y="4114800"/>
                </a:lnTo>
                <a:lnTo>
                  <a:pt x="0" y="0"/>
                </a:lnTo>
                <a:close/>
              </a:path>
            </a:pathLst>
          </a:custGeom>
          <a:blipFill>
            <a:blip r:embed="rId2">
              <a:alphaModFix amt="53000"/>
              <a:extLst>
                <a:ext uri="{96DAC541-7B7A-43D3-8B79-37D633B846F1}">
                  <asvg:svgBlip xmlns:asvg="http://schemas.microsoft.com/office/drawing/2016/SVG/main" r:embed="rId3"/>
                </a:ext>
              </a:extLst>
            </a:blip>
            <a:stretch>
              <a:fillRect r="-204881"/>
            </a:stretch>
          </a:blipFill>
        </p:spPr>
      </p:sp>
      <p:grpSp>
        <p:nvGrpSpPr>
          <p:cNvPr id="9" name="Group 9"/>
          <p:cNvGrpSpPr/>
          <p:nvPr/>
        </p:nvGrpSpPr>
        <p:grpSpPr>
          <a:xfrm>
            <a:off x="11762088" y="-9632634"/>
            <a:ext cx="10994424" cy="1099442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14350" cap="sq">
              <a:solidFill>
                <a:srgbClr val="FD6220">
                  <a:alpha val="11765"/>
                </a:srgbClr>
              </a:solidFill>
              <a:prstDash val="solid"/>
              <a:miter/>
            </a:ln>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373132" y="4114076"/>
            <a:ext cx="12198237" cy="2291464"/>
            <a:chOff x="0" y="0"/>
            <a:chExt cx="3212705" cy="603513"/>
          </a:xfrm>
        </p:grpSpPr>
        <p:sp>
          <p:nvSpPr>
            <p:cNvPr id="13" name="Freeform 13"/>
            <p:cNvSpPr/>
            <p:nvPr/>
          </p:nvSpPr>
          <p:spPr>
            <a:xfrm>
              <a:off x="0" y="0"/>
              <a:ext cx="3212704" cy="603513"/>
            </a:xfrm>
            <a:custGeom>
              <a:avLst/>
              <a:gdLst/>
              <a:ahLst/>
              <a:cxnLst/>
              <a:rect l="l" t="t" r="r" b="b"/>
              <a:pathLst>
                <a:path w="3212704" h="603513">
                  <a:moveTo>
                    <a:pt x="0" y="0"/>
                  </a:moveTo>
                  <a:lnTo>
                    <a:pt x="3212704" y="0"/>
                  </a:lnTo>
                  <a:lnTo>
                    <a:pt x="3212704" y="603513"/>
                  </a:lnTo>
                  <a:lnTo>
                    <a:pt x="0" y="603513"/>
                  </a:lnTo>
                  <a:close/>
                </a:path>
              </a:pathLst>
            </a:custGeom>
            <a:solidFill>
              <a:srgbClr val="FFFEFE"/>
            </a:solidFill>
          </p:spPr>
        </p:sp>
        <p:sp>
          <p:nvSpPr>
            <p:cNvPr id="14" name="TextBox 14"/>
            <p:cNvSpPr txBox="1"/>
            <p:nvPr/>
          </p:nvSpPr>
          <p:spPr>
            <a:xfrm>
              <a:off x="0" y="-28575"/>
              <a:ext cx="3212705" cy="632088"/>
            </a:xfrm>
            <a:prstGeom prst="rect">
              <a:avLst/>
            </a:prstGeom>
          </p:spPr>
          <p:txBody>
            <a:bodyPr lIns="50800" tIns="50800" rIns="50800" bIns="50800" rtlCol="0" anchor="ctr"/>
            <a:lstStyle/>
            <a:p>
              <a:pPr algn="ctr">
                <a:lnSpc>
                  <a:spcPts val="2380"/>
                </a:lnSpc>
              </a:pPr>
              <a:endParaRPr/>
            </a:p>
          </p:txBody>
        </p:sp>
      </p:grpSp>
      <p:sp>
        <p:nvSpPr>
          <p:cNvPr id="15" name="TextBox 15"/>
          <p:cNvSpPr txBox="1"/>
          <p:nvPr/>
        </p:nvSpPr>
        <p:spPr>
          <a:xfrm>
            <a:off x="4371140" y="2952376"/>
            <a:ext cx="9545719" cy="3251907"/>
          </a:xfrm>
          <a:prstGeom prst="rect">
            <a:avLst/>
          </a:prstGeom>
        </p:spPr>
        <p:txBody>
          <a:bodyPr lIns="0" tIns="0" rIns="0" bIns="0" rtlCol="0" anchor="t">
            <a:spAutoFit/>
          </a:bodyPr>
          <a:lstStyle/>
          <a:p>
            <a:pPr algn="ctr">
              <a:lnSpc>
                <a:spcPts val="13061"/>
              </a:lnSpc>
              <a:spcBef>
                <a:spcPct val="0"/>
              </a:spcBef>
            </a:pPr>
            <a:r>
              <a:rPr lang="en-US" sz="9329" spc="1306">
                <a:solidFill>
                  <a:srgbClr val="191919"/>
                </a:solidFill>
                <a:latin typeface="Gotham Bold"/>
                <a:ea typeface="Gotham Bold"/>
                <a:cs typeface="Gotham Bold"/>
                <a:sym typeface="Gotham Bold"/>
              </a:rPr>
              <a:t>THEMATIC SESSION 1 </a:t>
            </a:r>
          </a:p>
        </p:txBody>
      </p:sp>
      <p:sp>
        <p:nvSpPr>
          <p:cNvPr id="16" name="TextBox 16"/>
          <p:cNvSpPr txBox="1"/>
          <p:nvPr/>
        </p:nvSpPr>
        <p:spPr>
          <a:xfrm>
            <a:off x="2559605" y="7899644"/>
            <a:ext cx="13011765" cy="509997"/>
          </a:xfrm>
          <a:prstGeom prst="rect">
            <a:avLst/>
          </a:prstGeom>
        </p:spPr>
        <p:txBody>
          <a:bodyPr lIns="0" tIns="0" rIns="0" bIns="0" rtlCol="0" anchor="t">
            <a:spAutoFit/>
          </a:bodyPr>
          <a:lstStyle/>
          <a:p>
            <a:pPr algn="ctr">
              <a:lnSpc>
                <a:spcPts val="4026"/>
              </a:lnSpc>
              <a:spcBef>
                <a:spcPct val="0"/>
              </a:spcBef>
            </a:pPr>
            <a:r>
              <a:rPr lang="en-US" sz="2876" spc="1760">
                <a:solidFill>
                  <a:srgbClr val="191919"/>
                </a:solidFill>
                <a:latin typeface="Poppins"/>
                <a:ea typeface="Poppins"/>
                <a:cs typeface="Poppins"/>
                <a:sym typeface="Poppins"/>
              </a:rPr>
              <a:t>YOUTH AND SUBSTANCE ABUSE</a:t>
            </a:r>
          </a:p>
        </p:txBody>
      </p:sp>
      <p:grpSp>
        <p:nvGrpSpPr>
          <p:cNvPr id="17" name="Group 17"/>
          <p:cNvGrpSpPr/>
          <p:nvPr/>
        </p:nvGrpSpPr>
        <p:grpSpPr>
          <a:xfrm rot="1045190">
            <a:off x="-7777653" y="235273"/>
            <a:ext cx="9572184" cy="10994424"/>
            <a:chOff x="0" y="0"/>
            <a:chExt cx="707656" cy="812800"/>
          </a:xfrm>
        </p:grpSpPr>
        <p:sp>
          <p:nvSpPr>
            <p:cNvPr id="18" name="Freeform 18"/>
            <p:cNvSpPr/>
            <p:nvPr/>
          </p:nvSpPr>
          <p:spPr>
            <a:xfrm>
              <a:off x="0" y="0"/>
              <a:ext cx="707656" cy="812800"/>
            </a:xfrm>
            <a:custGeom>
              <a:avLst/>
              <a:gdLst/>
              <a:ahLst/>
              <a:cxnLst/>
              <a:rect l="l" t="t" r="r" b="b"/>
              <a:pathLst>
                <a:path w="707656" h="812800">
                  <a:moveTo>
                    <a:pt x="353828" y="0"/>
                  </a:moveTo>
                  <a:cubicBezTo>
                    <a:pt x="158414" y="0"/>
                    <a:pt x="0" y="181951"/>
                    <a:pt x="0" y="406400"/>
                  </a:cubicBezTo>
                  <a:cubicBezTo>
                    <a:pt x="0" y="630849"/>
                    <a:pt x="158414" y="812800"/>
                    <a:pt x="353828" y="812800"/>
                  </a:cubicBezTo>
                  <a:cubicBezTo>
                    <a:pt x="549242" y="812800"/>
                    <a:pt x="707656" y="630849"/>
                    <a:pt x="707656" y="406400"/>
                  </a:cubicBezTo>
                  <a:cubicBezTo>
                    <a:pt x="707656" y="181951"/>
                    <a:pt x="549242" y="0"/>
                    <a:pt x="353828" y="0"/>
                  </a:cubicBezTo>
                  <a:close/>
                </a:path>
              </a:pathLst>
            </a:custGeom>
            <a:solidFill>
              <a:srgbClr val="000000">
                <a:alpha val="0"/>
              </a:srgbClr>
            </a:solidFill>
            <a:ln w="514350" cap="sq">
              <a:solidFill>
                <a:srgbClr val="FD6220">
                  <a:alpha val="11765"/>
                </a:srgbClr>
              </a:solidFill>
              <a:prstDash val="solid"/>
              <a:miter/>
            </a:ln>
          </p:spPr>
        </p:sp>
        <p:sp>
          <p:nvSpPr>
            <p:cNvPr id="19" name="TextBox 19"/>
            <p:cNvSpPr txBox="1"/>
            <p:nvPr/>
          </p:nvSpPr>
          <p:spPr>
            <a:xfrm>
              <a:off x="66343" y="47625"/>
              <a:ext cx="574971" cy="688975"/>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28700" y="1057275"/>
            <a:ext cx="7811881" cy="9044237"/>
            <a:chOff x="0" y="0"/>
            <a:chExt cx="4749800" cy="5499100"/>
          </a:xfrm>
        </p:grpSpPr>
        <p:sp>
          <p:nvSpPr>
            <p:cNvPr id="3" name="Freeform 3"/>
            <p:cNvSpPr/>
            <p:nvPr/>
          </p:nvSpPr>
          <p:spPr>
            <a:xfrm>
              <a:off x="0" y="0"/>
              <a:ext cx="4749800" cy="1905000"/>
            </a:xfrm>
            <a:custGeom>
              <a:avLst/>
              <a:gdLst/>
              <a:ahLst/>
              <a:cxnLst/>
              <a:rect l="l" t="t" r="r" b="b"/>
              <a:pathLst>
                <a:path w="4749800" h="1905000">
                  <a:moveTo>
                    <a:pt x="0" y="0"/>
                  </a:moveTo>
                  <a:lnTo>
                    <a:pt x="4749800" y="0"/>
                  </a:lnTo>
                  <a:lnTo>
                    <a:pt x="4749800" y="1905000"/>
                  </a:lnTo>
                  <a:lnTo>
                    <a:pt x="0" y="1905000"/>
                  </a:lnTo>
                  <a:close/>
                </a:path>
              </a:pathLst>
            </a:custGeom>
            <a:blipFill>
              <a:blip r:embed="rId2"/>
              <a:stretch>
                <a:fillRect t="-43386" b="-43386"/>
              </a:stretch>
            </a:blipFill>
          </p:spPr>
        </p:sp>
        <p:sp>
          <p:nvSpPr>
            <p:cNvPr id="4" name="Freeform 4"/>
            <p:cNvSpPr/>
            <p:nvPr/>
          </p:nvSpPr>
          <p:spPr>
            <a:xfrm>
              <a:off x="0" y="1854200"/>
              <a:ext cx="4749800" cy="2425700"/>
            </a:xfrm>
            <a:custGeom>
              <a:avLst/>
              <a:gdLst/>
              <a:ahLst/>
              <a:cxnLst/>
              <a:rect l="l" t="t" r="r" b="b"/>
              <a:pathLst>
                <a:path w="4749800" h="2425700">
                  <a:moveTo>
                    <a:pt x="0" y="0"/>
                  </a:moveTo>
                  <a:lnTo>
                    <a:pt x="4749800" y="0"/>
                  </a:lnTo>
                  <a:lnTo>
                    <a:pt x="4749800" y="2425700"/>
                  </a:lnTo>
                  <a:lnTo>
                    <a:pt x="0" y="2425700"/>
                  </a:lnTo>
                  <a:close/>
                </a:path>
              </a:pathLst>
            </a:custGeom>
            <a:blipFill>
              <a:blip r:embed="rId3"/>
              <a:stretch>
                <a:fillRect l="-5291" r="-5291"/>
              </a:stretch>
            </a:blipFill>
          </p:spPr>
        </p:sp>
        <p:sp>
          <p:nvSpPr>
            <p:cNvPr id="5" name="Freeform 5"/>
            <p:cNvSpPr/>
            <p:nvPr/>
          </p:nvSpPr>
          <p:spPr>
            <a:xfrm>
              <a:off x="0" y="4006850"/>
              <a:ext cx="4748530" cy="1492250"/>
            </a:xfrm>
            <a:custGeom>
              <a:avLst/>
              <a:gdLst/>
              <a:ahLst/>
              <a:cxnLst/>
              <a:rect l="l" t="t" r="r" b="b"/>
              <a:pathLst>
                <a:path w="4748530" h="1492250">
                  <a:moveTo>
                    <a:pt x="4748530" y="1492250"/>
                  </a:moveTo>
                  <a:lnTo>
                    <a:pt x="0" y="1492250"/>
                  </a:lnTo>
                  <a:lnTo>
                    <a:pt x="0" y="254000"/>
                  </a:lnTo>
                  <a:lnTo>
                    <a:pt x="2620010" y="254000"/>
                  </a:lnTo>
                  <a:lnTo>
                    <a:pt x="2607310" y="0"/>
                  </a:lnTo>
                  <a:lnTo>
                    <a:pt x="4748530" y="0"/>
                  </a:lnTo>
                  <a:close/>
                </a:path>
              </a:pathLst>
            </a:custGeom>
            <a:blipFill>
              <a:blip r:embed="rId4"/>
              <a:stretch>
                <a:fillRect t="-23478" b="-23478"/>
              </a:stretch>
            </a:blipFill>
          </p:spPr>
        </p:sp>
      </p:grpSp>
      <p:grpSp>
        <p:nvGrpSpPr>
          <p:cNvPr id="6" name="Group 6"/>
          <p:cNvGrpSpPr/>
          <p:nvPr/>
        </p:nvGrpSpPr>
        <p:grpSpPr>
          <a:xfrm>
            <a:off x="10789161" y="5579393"/>
            <a:ext cx="7689339" cy="4403661"/>
            <a:chOff x="0" y="0"/>
            <a:chExt cx="2288540" cy="1310640"/>
          </a:xfrm>
        </p:grpSpPr>
        <p:sp>
          <p:nvSpPr>
            <p:cNvPr id="7" name="Freeform 7"/>
            <p:cNvSpPr/>
            <p:nvPr/>
          </p:nvSpPr>
          <p:spPr>
            <a:xfrm>
              <a:off x="3810" y="0"/>
              <a:ext cx="2287270" cy="1313180"/>
            </a:xfrm>
            <a:custGeom>
              <a:avLst/>
              <a:gdLst/>
              <a:ahLst/>
              <a:cxnLst/>
              <a:rect l="l" t="t" r="r" b="b"/>
              <a:pathLst>
                <a:path w="2287270" h="1313180">
                  <a:moveTo>
                    <a:pt x="864870" y="1216660"/>
                  </a:moveTo>
                  <a:cubicBezTo>
                    <a:pt x="858520" y="1219200"/>
                    <a:pt x="849630" y="1224280"/>
                    <a:pt x="842010" y="1225550"/>
                  </a:cubicBezTo>
                  <a:cubicBezTo>
                    <a:pt x="824230" y="1228090"/>
                    <a:pt x="805180" y="1226820"/>
                    <a:pt x="787400" y="1229360"/>
                  </a:cubicBezTo>
                  <a:cubicBezTo>
                    <a:pt x="774700" y="1230630"/>
                    <a:pt x="763270" y="1235710"/>
                    <a:pt x="751840" y="1236980"/>
                  </a:cubicBezTo>
                  <a:cubicBezTo>
                    <a:pt x="711200" y="1243330"/>
                    <a:pt x="670560" y="1248410"/>
                    <a:pt x="628650" y="1254760"/>
                  </a:cubicBezTo>
                  <a:cubicBezTo>
                    <a:pt x="613410" y="1257300"/>
                    <a:pt x="598170" y="1257300"/>
                    <a:pt x="582930" y="1257300"/>
                  </a:cubicBezTo>
                  <a:cubicBezTo>
                    <a:pt x="582930" y="1256030"/>
                    <a:pt x="581660" y="1253490"/>
                    <a:pt x="581660" y="1252220"/>
                  </a:cubicBezTo>
                  <a:cubicBezTo>
                    <a:pt x="571500" y="1257300"/>
                    <a:pt x="563880" y="1264920"/>
                    <a:pt x="556260" y="1263650"/>
                  </a:cubicBezTo>
                  <a:cubicBezTo>
                    <a:pt x="528320" y="1261110"/>
                    <a:pt x="506730" y="1281430"/>
                    <a:pt x="480060" y="1280160"/>
                  </a:cubicBezTo>
                  <a:lnTo>
                    <a:pt x="462280" y="1280160"/>
                  </a:lnTo>
                  <a:cubicBezTo>
                    <a:pt x="450850" y="1280160"/>
                    <a:pt x="439420" y="1280160"/>
                    <a:pt x="426720" y="1283970"/>
                  </a:cubicBezTo>
                  <a:cubicBezTo>
                    <a:pt x="422910" y="1280160"/>
                    <a:pt x="417830" y="1276350"/>
                    <a:pt x="416560" y="1273810"/>
                  </a:cubicBezTo>
                  <a:cubicBezTo>
                    <a:pt x="408940" y="1277620"/>
                    <a:pt x="402590" y="1281430"/>
                    <a:pt x="397510" y="1283970"/>
                  </a:cubicBezTo>
                  <a:cubicBezTo>
                    <a:pt x="384810" y="1289050"/>
                    <a:pt x="372110" y="1295400"/>
                    <a:pt x="359410" y="1300480"/>
                  </a:cubicBezTo>
                  <a:cubicBezTo>
                    <a:pt x="349250" y="1304290"/>
                    <a:pt x="339090" y="1306830"/>
                    <a:pt x="328930" y="1309370"/>
                  </a:cubicBezTo>
                  <a:cubicBezTo>
                    <a:pt x="312420" y="1313180"/>
                    <a:pt x="279400" y="1287780"/>
                    <a:pt x="280670" y="1271270"/>
                  </a:cubicBezTo>
                  <a:cubicBezTo>
                    <a:pt x="280670" y="1268730"/>
                    <a:pt x="284480" y="1266190"/>
                    <a:pt x="285750" y="1264920"/>
                  </a:cubicBezTo>
                  <a:cubicBezTo>
                    <a:pt x="270510" y="1259840"/>
                    <a:pt x="259080" y="1249680"/>
                    <a:pt x="251460" y="1235710"/>
                  </a:cubicBezTo>
                  <a:cubicBezTo>
                    <a:pt x="245110" y="1223010"/>
                    <a:pt x="237490" y="1210310"/>
                    <a:pt x="229870" y="1195070"/>
                  </a:cubicBezTo>
                  <a:cubicBezTo>
                    <a:pt x="238760" y="1187450"/>
                    <a:pt x="250190" y="1178560"/>
                    <a:pt x="261620" y="1169670"/>
                  </a:cubicBezTo>
                  <a:cubicBezTo>
                    <a:pt x="270510" y="1163320"/>
                    <a:pt x="273050" y="1158240"/>
                    <a:pt x="264160" y="1149350"/>
                  </a:cubicBezTo>
                  <a:cubicBezTo>
                    <a:pt x="252730" y="1137920"/>
                    <a:pt x="241300" y="1126490"/>
                    <a:pt x="231140" y="1112520"/>
                  </a:cubicBezTo>
                  <a:cubicBezTo>
                    <a:pt x="224790" y="1104900"/>
                    <a:pt x="224790" y="1093470"/>
                    <a:pt x="219710" y="1084580"/>
                  </a:cubicBezTo>
                  <a:cubicBezTo>
                    <a:pt x="209550" y="1070610"/>
                    <a:pt x="196850" y="1062990"/>
                    <a:pt x="177800" y="1066800"/>
                  </a:cubicBezTo>
                  <a:cubicBezTo>
                    <a:pt x="165100" y="1069340"/>
                    <a:pt x="149860" y="1065530"/>
                    <a:pt x="137160" y="1065530"/>
                  </a:cubicBezTo>
                  <a:cubicBezTo>
                    <a:pt x="130810" y="1059180"/>
                    <a:pt x="121920" y="1052830"/>
                    <a:pt x="116840" y="1043940"/>
                  </a:cubicBezTo>
                  <a:cubicBezTo>
                    <a:pt x="104140" y="1023620"/>
                    <a:pt x="92710" y="1002030"/>
                    <a:pt x="81280" y="981710"/>
                  </a:cubicBezTo>
                  <a:cubicBezTo>
                    <a:pt x="73660" y="969010"/>
                    <a:pt x="64770" y="957580"/>
                    <a:pt x="57150" y="944880"/>
                  </a:cubicBezTo>
                  <a:cubicBezTo>
                    <a:pt x="53340" y="938530"/>
                    <a:pt x="53340" y="929640"/>
                    <a:pt x="53340" y="923290"/>
                  </a:cubicBezTo>
                  <a:cubicBezTo>
                    <a:pt x="54610" y="908050"/>
                    <a:pt x="45720" y="899160"/>
                    <a:pt x="34290" y="890270"/>
                  </a:cubicBezTo>
                  <a:cubicBezTo>
                    <a:pt x="22860" y="881380"/>
                    <a:pt x="19050" y="857250"/>
                    <a:pt x="25400" y="845820"/>
                  </a:cubicBezTo>
                  <a:cubicBezTo>
                    <a:pt x="17780" y="839470"/>
                    <a:pt x="10160" y="833120"/>
                    <a:pt x="0" y="825500"/>
                  </a:cubicBezTo>
                  <a:cubicBezTo>
                    <a:pt x="17780" y="815340"/>
                    <a:pt x="31750" y="807720"/>
                    <a:pt x="45720" y="798830"/>
                  </a:cubicBezTo>
                  <a:cubicBezTo>
                    <a:pt x="60960" y="791210"/>
                    <a:pt x="74930" y="782320"/>
                    <a:pt x="93980" y="773430"/>
                  </a:cubicBezTo>
                  <a:cubicBezTo>
                    <a:pt x="81280" y="739140"/>
                    <a:pt x="67310" y="702310"/>
                    <a:pt x="52070" y="665480"/>
                  </a:cubicBezTo>
                  <a:cubicBezTo>
                    <a:pt x="58420" y="660400"/>
                    <a:pt x="64770" y="655320"/>
                    <a:pt x="69850" y="650240"/>
                  </a:cubicBezTo>
                  <a:cubicBezTo>
                    <a:pt x="55880" y="635000"/>
                    <a:pt x="45720" y="618490"/>
                    <a:pt x="34290" y="600710"/>
                  </a:cubicBezTo>
                  <a:cubicBezTo>
                    <a:pt x="33020" y="599440"/>
                    <a:pt x="36830" y="595630"/>
                    <a:pt x="35560" y="593090"/>
                  </a:cubicBezTo>
                  <a:cubicBezTo>
                    <a:pt x="34290" y="584200"/>
                    <a:pt x="31750" y="575310"/>
                    <a:pt x="29210" y="566420"/>
                  </a:cubicBezTo>
                  <a:cubicBezTo>
                    <a:pt x="25400" y="556260"/>
                    <a:pt x="20320" y="544830"/>
                    <a:pt x="17780" y="534670"/>
                  </a:cubicBezTo>
                  <a:cubicBezTo>
                    <a:pt x="13970" y="523240"/>
                    <a:pt x="10160" y="511810"/>
                    <a:pt x="6350" y="496570"/>
                  </a:cubicBezTo>
                  <a:cubicBezTo>
                    <a:pt x="27940" y="485140"/>
                    <a:pt x="48260" y="468630"/>
                    <a:pt x="77470" y="466090"/>
                  </a:cubicBezTo>
                  <a:cubicBezTo>
                    <a:pt x="102870" y="463550"/>
                    <a:pt x="127000" y="455930"/>
                    <a:pt x="151130" y="450850"/>
                  </a:cubicBezTo>
                  <a:cubicBezTo>
                    <a:pt x="152400" y="450850"/>
                    <a:pt x="154940" y="449580"/>
                    <a:pt x="156210" y="449580"/>
                  </a:cubicBezTo>
                  <a:cubicBezTo>
                    <a:pt x="200660" y="441960"/>
                    <a:pt x="200660" y="440690"/>
                    <a:pt x="182880" y="400050"/>
                  </a:cubicBezTo>
                  <a:cubicBezTo>
                    <a:pt x="175260" y="382270"/>
                    <a:pt x="171450" y="363220"/>
                    <a:pt x="168910" y="345440"/>
                  </a:cubicBezTo>
                  <a:cubicBezTo>
                    <a:pt x="167640" y="337820"/>
                    <a:pt x="175260" y="330200"/>
                    <a:pt x="179070" y="321310"/>
                  </a:cubicBezTo>
                  <a:cubicBezTo>
                    <a:pt x="177800" y="321310"/>
                    <a:pt x="176530" y="318770"/>
                    <a:pt x="173990" y="317500"/>
                  </a:cubicBezTo>
                  <a:cubicBezTo>
                    <a:pt x="162560" y="316230"/>
                    <a:pt x="146050" y="318770"/>
                    <a:pt x="139700" y="312420"/>
                  </a:cubicBezTo>
                  <a:cubicBezTo>
                    <a:pt x="127000" y="299720"/>
                    <a:pt x="114300" y="283210"/>
                    <a:pt x="110490" y="265430"/>
                  </a:cubicBezTo>
                  <a:cubicBezTo>
                    <a:pt x="100330" y="228600"/>
                    <a:pt x="95250" y="190500"/>
                    <a:pt x="88900" y="152400"/>
                  </a:cubicBezTo>
                  <a:cubicBezTo>
                    <a:pt x="127000" y="120650"/>
                    <a:pt x="175260" y="118110"/>
                    <a:pt x="219710" y="107950"/>
                  </a:cubicBezTo>
                  <a:cubicBezTo>
                    <a:pt x="243840" y="101600"/>
                    <a:pt x="267970" y="93980"/>
                    <a:pt x="293370" y="87630"/>
                  </a:cubicBezTo>
                  <a:cubicBezTo>
                    <a:pt x="320040" y="81280"/>
                    <a:pt x="346710" y="73660"/>
                    <a:pt x="373380" y="69850"/>
                  </a:cubicBezTo>
                  <a:cubicBezTo>
                    <a:pt x="420370" y="62230"/>
                    <a:pt x="468630" y="55880"/>
                    <a:pt x="516890" y="49530"/>
                  </a:cubicBezTo>
                  <a:cubicBezTo>
                    <a:pt x="553720" y="44450"/>
                    <a:pt x="590550" y="41910"/>
                    <a:pt x="626110" y="38100"/>
                  </a:cubicBezTo>
                  <a:cubicBezTo>
                    <a:pt x="673100" y="33020"/>
                    <a:pt x="718820" y="26670"/>
                    <a:pt x="765810" y="22860"/>
                  </a:cubicBezTo>
                  <a:cubicBezTo>
                    <a:pt x="800100" y="20320"/>
                    <a:pt x="834390" y="25400"/>
                    <a:pt x="867410" y="19050"/>
                  </a:cubicBezTo>
                  <a:cubicBezTo>
                    <a:pt x="924560" y="6350"/>
                    <a:pt x="982980" y="8890"/>
                    <a:pt x="1040130" y="3810"/>
                  </a:cubicBezTo>
                  <a:cubicBezTo>
                    <a:pt x="1090930" y="0"/>
                    <a:pt x="1141730" y="1270"/>
                    <a:pt x="1192530" y="1270"/>
                  </a:cubicBezTo>
                  <a:cubicBezTo>
                    <a:pt x="1242060" y="1270"/>
                    <a:pt x="1290320" y="0"/>
                    <a:pt x="1339850" y="2540"/>
                  </a:cubicBezTo>
                  <a:cubicBezTo>
                    <a:pt x="1408430" y="5080"/>
                    <a:pt x="1478280" y="8890"/>
                    <a:pt x="1546860" y="12700"/>
                  </a:cubicBezTo>
                  <a:cubicBezTo>
                    <a:pt x="1593850" y="15240"/>
                    <a:pt x="1639570" y="16510"/>
                    <a:pt x="1686560" y="20320"/>
                  </a:cubicBezTo>
                  <a:cubicBezTo>
                    <a:pt x="1719580" y="22860"/>
                    <a:pt x="1753870" y="26670"/>
                    <a:pt x="1786890" y="31750"/>
                  </a:cubicBezTo>
                  <a:cubicBezTo>
                    <a:pt x="1830070" y="38100"/>
                    <a:pt x="1874520" y="44450"/>
                    <a:pt x="1917700" y="52070"/>
                  </a:cubicBezTo>
                  <a:cubicBezTo>
                    <a:pt x="1955800" y="58420"/>
                    <a:pt x="1992630" y="67310"/>
                    <a:pt x="2029460" y="76200"/>
                  </a:cubicBezTo>
                  <a:cubicBezTo>
                    <a:pt x="2040890" y="78740"/>
                    <a:pt x="2048510" y="96520"/>
                    <a:pt x="2045970" y="110490"/>
                  </a:cubicBezTo>
                  <a:cubicBezTo>
                    <a:pt x="2044700" y="121920"/>
                    <a:pt x="2043430" y="134620"/>
                    <a:pt x="2043430" y="146050"/>
                  </a:cubicBezTo>
                  <a:cubicBezTo>
                    <a:pt x="2043430" y="163830"/>
                    <a:pt x="2034540" y="172720"/>
                    <a:pt x="2016760" y="175260"/>
                  </a:cubicBezTo>
                  <a:cubicBezTo>
                    <a:pt x="2021840" y="179070"/>
                    <a:pt x="2025650" y="181610"/>
                    <a:pt x="2030730" y="185420"/>
                  </a:cubicBezTo>
                  <a:cubicBezTo>
                    <a:pt x="2021840" y="190500"/>
                    <a:pt x="2012950" y="194310"/>
                    <a:pt x="2004060" y="198120"/>
                  </a:cubicBezTo>
                  <a:cubicBezTo>
                    <a:pt x="2005330" y="201930"/>
                    <a:pt x="2007870" y="205740"/>
                    <a:pt x="2010410" y="212090"/>
                  </a:cubicBezTo>
                  <a:lnTo>
                    <a:pt x="1998980" y="215900"/>
                  </a:lnTo>
                  <a:cubicBezTo>
                    <a:pt x="2001520" y="218440"/>
                    <a:pt x="2002790" y="222250"/>
                    <a:pt x="2004060" y="222250"/>
                  </a:cubicBezTo>
                  <a:cubicBezTo>
                    <a:pt x="2039620" y="224790"/>
                    <a:pt x="2039620" y="251460"/>
                    <a:pt x="2040890" y="275590"/>
                  </a:cubicBezTo>
                  <a:cubicBezTo>
                    <a:pt x="2042160" y="297180"/>
                    <a:pt x="2040890" y="318770"/>
                    <a:pt x="2039620" y="340360"/>
                  </a:cubicBezTo>
                  <a:cubicBezTo>
                    <a:pt x="2039620" y="346710"/>
                    <a:pt x="2034540" y="351790"/>
                    <a:pt x="2034540" y="354330"/>
                  </a:cubicBezTo>
                  <a:cubicBezTo>
                    <a:pt x="2025650" y="355600"/>
                    <a:pt x="2019300" y="355600"/>
                    <a:pt x="2014220" y="356870"/>
                  </a:cubicBezTo>
                  <a:cubicBezTo>
                    <a:pt x="2018030" y="363220"/>
                    <a:pt x="2020570" y="373380"/>
                    <a:pt x="2026920" y="374650"/>
                  </a:cubicBezTo>
                  <a:cubicBezTo>
                    <a:pt x="2053590" y="383540"/>
                    <a:pt x="2081530" y="391160"/>
                    <a:pt x="2109470" y="397510"/>
                  </a:cubicBezTo>
                  <a:cubicBezTo>
                    <a:pt x="2132330" y="402590"/>
                    <a:pt x="2152650" y="407670"/>
                    <a:pt x="2151380" y="438150"/>
                  </a:cubicBezTo>
                  <a:cubicBezTo>
                    <a:pt x="2150110" y="461010"/>
                    <a:pt x="2152650" y="485140"/>
                    <a:pt x="2155190" y="509270"/>
                  </a:cubicBezTo>
                  <a:cubicBezTo>
                    <a:pt x="2156460" y="524510"/>
                    <a:pt x="2150110" y="534670"/>
                    <a:pt x="2133600" y="538480"/>
                  </a:cubicBezTo>
                  <a:cubicBezTo>
                    <a:pt x="2136140" y="539750"/>
                    <a:pt x="2138680" y="539750"/>
                    <a:pt x="2146300" y="542290"/>
                  </a:cubicBezTo>
                  <a:cubicBezTo>
                    <a:pt x="2134870" y="542290"/>
                    <a:pt x="2129790" y="543560"/>
                    <a:pt x="2124710" y="543560"/>
                  </a:cubicBezTo>
                  <a:cubicBezTo>
                    <a:pt x="2120900" y="553720"/>
                    <a:pt x="2117090" y="562610"/>
                    <a:pt x="2115820" y="571500"/>
                  </a:cubicBezTo>
                  <a:cubicBezTo>
                    <a:pt x="2114550" y="582930"/>
                    <a:pt x="2106930" y="585470"/>
                    <a:pt x="2099310" y="586740"/>
                  </a:cubicBezTo>
                  <a:cubicBezTo>
                    <a:pt x="2075180" y="589280"/>
                    <a:pt x="2051050" y="598170"/>
                    <a:pt x="2032000" y="586740"/>
                  </a:cubicBezTo>
                  <a:cubicBezTo>
                    <a:pt x="2014220" y="589280"/>
                    <a:pt x="2000250" y="590550"/>
                    <a:pt x="1987550" y="593090"/>
                  </a:cubicBezTo>
                  <a:lnTo>
                    <a:pt x="1987550" y="594360"/>
                  </a:lnTo>
                  <a:cubicBezTo>
                    <a:pt x="2002790" y="596900"/>
                    <a:pt x="2018030" y="599440"/>
                    <a:pt x="2032000" y="603250"/>
                  </a:cubicBezTo>
                  <a:cubicBezTo>
                    <a:pt x="2067560" y="609600"/>
                    <a:pt x="2104390" y="617220"/>
                    <a:pt x="2139950" y="623570"/>
                  </a:cubicBezTo>
                  <a:cubicBezTo>
                    <a:pt x="2174240" y="629920"/>
                    <a:pt x="2207260" y="636270"/>
                    <a:pt x="2241550" y="643890"/>
                  </a:cubicBezTo>
                  <a:cubicBezTo>
                    <a:pt x="2256790" y="647700"/>
                    <a:pt x="2273300" y="650240"/>
                    <a:pt x="2279650" y="666750"/>
                  </a:cubicBezTo>
                  <a:cubicBezTo>
                    <a:pt x="2283460" y="675640"/>
                    <a:pt x="2283460" y="687070"/>
                    <a:pt x="2284730" y="697230"/>
                  </a:cubicBezTo>
                  <a:cubicBezTo>
                    <a:pt x="2286000" y="713740"/>
                    <a:pt x="2287270" y="731520"/>
                    <a:pt x="2287270" y="748030"/>
                  </a:cubicBezTo>
                  <a:cubicBezTo>
                    <a:pt x="2287270" y="769620"/>
                    <a:pt x="2279650" y="777240"/>
                    <a:pt x="2259330" y="781050"/>
                  </a:cubicBezTo>
                  <a:cubicBezTo>
                    <a:pt x="2247900" y="784860"/>
                    <a:pt x="2268220" y="817880"/>
                    <a:pt x="2235200" y="803910"/>
                  </a:cubicBezTo>
                  <a:cubicBezTo>
                    <a:pt x="2236470" y="811530"/>
                    <a:pt x="2239010" y="819150"/>
                    <a:pt x="2241550" y="829310"/>
                  </a:cubicBezTo>
                  <a:lnTo>
                    <a:pt x="2155190" y="829310"/>
                  </a:lnTo>
                  <a:cubicBezTo>
                    <a:pt x="2155190" y="847090"/>
                    <a:pt x="2156460" y="862330"/>
                    <a:pt x="2153920" y="876300"/>
                  </a:cubicBezTo>
                  <a:cubicBezTo>
                    <a:pt x="2152650" y="881380"/>
                    <a:pt x="2142490" y="886460"/>
                    <a:pt x="2136140" y="889000"/>
                  </a:cubicBezTo>
                  <a:cubicBezTo>
                    <a:pt x="2132330" y="890270"/>
                    <a:pt x="2125980" y="887730"/>
                    <a:pt x="2122170" y="887730"/>
                  </a:cubicBezTo>
                  <a:cubicBezTo>
                    <a:pt x="2123440" y="901700"/>
                    <a:pt x="2134870" y="914400"/>
                    <a:pt x="2120900" y="928370"/>
                  </a:cubicBezTo>
                  <a:cubicBezTo>
                    <a:pt x="2119630" y="929640"/>
                    <a:pt x="2120900" y="934720"/>
                    <a:pt x="2120900" y="937260"/>
                  </a:cubicBezTo>
                  <a:cubicBezTo>
                    <a:pt x="2120900" y="952500"/>
                    <a:pt x="2113280" y="958850"/>
                    <a:pt x="2095500" y="955040"/>
                  </a:cubicBezTo>
                  <a:cubicBezTo>
                    <a:pt x="2099310" y="963930"/>
                    <a:pt x="2084070" y="970280"/>
                    <a:pt x="2096770" y="979170"/>
                  </a:cubicBezTo>
                  <a:cubicBezTo>
                    <a:pt x="2094230" y="981710"/>
                    <a:pt x="2091690" y="984250"/>
                    <a:pt x="2089150" y="985520"/>
                  </a:cubicBezTo>
                  <a:cubicBezTo>
                    <a:pt x="2086610" y="986790"/>
                    <a:pt x="2082800" y="984250"/>
                    <a:pt x="2080260" y="984250"/>
                  </a:cubicBezTo>
                  <a:cubicBezTo>
                    <a:pt x="2080260" y="988060"/>
                    <a:pt x="2081530" y="991870"/>
                    <a:pt x="2081530" y="996950"/>
                  </a:cubicBezTo>
                  <a:cubicBezTo>
                    <a:pt x="2081530" y="1002030"/>
                    <a:pt x="2080260" y="1007110"/>
                    <a:pt x="2078990" y="1012190"/>
                  </a:cubicBezTo>
                  <a:cubicBezTo>
                    <a:pt x="2077720" y="1014730"/>
                    <a:pt x="2071370" y="1014730"/>
                    <a:pt x="2067560" y="1014730"/>
                  </a:cubicBezTo>
                  <a:cubicBezTo>
                    <a:pt x="2061210" y="1013460"/>
                    <a:pt x="2053590" y="1010920"/>
                    <a:pt x="2047240" y="1009650"/>
                  </a:cubicBezTo>
                  <a:cubicBezTo>
                    <a:pt x="2024380" y="1007110"/>
                    <a:pt x="2015490" y="1016000"/>
                    <a:pt x="2018030" y="1040130"/>
                  </a:cubicBezTo>
                  <a:cubicBezTo>
                    <a:pt x="2012950" y="1042670"/>
                    <a:pt x="2007870" y="1043940"/>
                    <a:pt x="2001520" y="1046480"/>
                  </a:cubicBezTo>
                  <a:cubicBezTo>
                    <a:pt x="2004060" y="1056640"/>
                    <a:pt x="2018030" y="1068070"/>
                    <a:pt x="1997710" y="1078230"/>
                  </a:cubicBezTo>
                  <a:cubicBezTo>
                    <a:pt x="2011680" y="1090930"/>
                    <a:pt x="2006600" y="1097280"/>
                    <a:pt x="1991360" y="1098550"/>
                  </a:cubicBezTo>
                  <a:cubicBezTo>
                    <a:pt x="1967230" y="1099820"/>
                    <a:pt x="1943100" y="1098550"/>
                    <a:pt x="1920240" y="1098550"/>
                  </a:cubicBezTo>
                  <a:cubicBezTo>
                    <a:pt x="1916430" y="1103630"/>
                    <a:pt x="1913890" y="1109980"/>
                    <a:pt x="1910080" y="1111250"/>
                  </a:cubicBezTo>
                  <a:cubicBezTo>
                    <a:pt x="1897380" y="1115060"/>
                    <a:pt x="1887220" y="1115060"/>
                    <a:pt x="1894840" y="1134110"/>
                  </a:cubicBezTo>
                  <a:cubicBezTo>
                    <a:pt x="1897380" y="1141730"/>
                    <a:pt x="1891030" y="1153160"/>
                    <a:pt x="1887220" y="1167130"/>
                  </a:cubicBezTo>
                  <a:cubicBezTo>
                    <a:pt x="1875790" y="1169670"/>
                    <a:pt x="1861820" y="1173480"/>
                    <a:pt x="1847850" y="1173480"/>
                  </a:cubicBezTo>
                  <a:cubicBezTo>
                    <a:pt x="1816100" y="1176020"/>
                    <a:pt x="1784350" y="1178560"/>
                    <a:pt x="1752600" y="1178560"/>
                  </a:cubicBezTo>
                  <a:cubicBezTo>
                    <a:pt x="1743710" y="1178560"/>
                    <a:pt x="1734820" y="1170940"/>
                    <a:pt x="1725930" y="1170940"/>
                  </a:cubicBezTo>
                  <a:cubicBezTo>
                    <a:pt x="1714500" y="1170940"/>
                    <a:pt x="1700530" y="1173480"/>
                    <a:pt x="1690370" y="1178560"/>
                  </a:cubicBezTo>
                  <a:cubicBezTo>
                    <a:pt x="1670050" y="1189990"/>
                    <a:pt x="1651000" y="1197610"/>
                    <a:pt x="1626870" y="1192530"/>
                  </a:cubicBezTo>
                  <a:cubicBezTo>
                    <a:pt x="1611630" y="1189990"/>
                    <a:pt x="1595120" y="1195070"/>
                    <a:pt x="1579880" y="1191260"/>
                  </a:cubicBezTo>
                  <a:cubicBezTo>
                    <a:pt x="1555750" y="1186180"/>
                    <a:pt x="1531620" y="1192530"/>
                    <a:pt x="1507490" y="1192530"/>
                  </a:cubicBezTo>
                  <a:cubicBezTo>
                    <a:pt x="1482090" y="1192530"/>
                    <a:pt x="1455420" y="1192530"/>
                    <a:pt x="1430020" y="1193800"/>
                  </a:cubicBezTo>
                  <a:cubicBezTo>
                    <a:pt x="1397000" y="1193800"/>
                    <a:pt x="1363980" y="1198880"/>
                    <a:pt x="1332230" y="1193800"/>
                  </a:cubicBezTo>
                  <a:cubicBezTo>
                    <a:pt x="1310640" y="1191260"/>
                    <a:pt x="1289050" y="1200150"/>
                    <a:pt x="1270000" y="1195070"/>
                  </a:cubicBezTo>
                  <a:cubicBezTo>
                    <a:pt x="1236980" y="1188720"/>
                    <a:pt x="1206500" y="1202690"/>
                    <a:pt x="1174750" y="1197610"/>
                  </a:cubicBezTo>
                  <a:cubicBezTo>
                    <a:pt x="1155700" y="1195070"/>
                    <a:pt x="1131570" y="1191260"/>
                    <a:pt x="1116330" y="1198880"/>
                  </a:cubicBezTo>
                  <a:cubicBezTo>
                    <a:pt x="1106170" y="1203960"/>
                    <a:pt x="1102360" y="1198880"/>
                    <a:pt x="1094740" y="1198880"/>
                  </a:cubicBezTo>
                  <a:cubicBezTo>
                    <a:pt x="1092200" y="1198880"/>
                    <a:pt x="1090930" y="1200150"/>
                    <a:pt x="1088390" y="1201420"/>
                  </a:cubicBezTo>
                  <a:cubicBezTo>
                    <a:pt x="1080770" y="1202690"/>
                    <a:pt x="1078230" y="1206500"/>
                    <a:pt x="1075690" y="1206500"/>
                  </a:cubicBezTo>
                  <a:cubicBezTo>
                    <a:pt x="1046480" y="1206500"/>
                    <a:pt x="1018540" y="1203960"/>
                    <a:pt x="989330" y="1203960"/>
                  </a:cubicBezTo>
                  <a:cubicBezTo>
                    <a:pt x="976630" y="1203960"/>
                    <a:pt x="963930" y="1209040"/>
                    <a:pt x="951230" y="1211580"/>
                  </a:cubicBezTo>
                  <a:cubicBezTo>
                    <a:pt x="927100" y="1215390"/>
                    <a:pt x="901700" y="1219200"/>
                    <a:pt x="876300" y="1221740"/>
                  </a:cubicBezTo>
                  <a:cubicBezTo>
                    <a:pt x="873760" y="1223010"/>
                    <a:pt x="869950" y="1219200"/>
                    <a:pt x="864870" y="1216660"/>
                  </a:cubicBezTo>
                  <a:close/>
                </a:path>
              </a:pathLst>
            </a:custGeom>
            <a:blipFill>
              <a:blip r:embed="rId5"/>
              <a:stretch>
                <a:fillRect l="-11952" r="-11952"/>
              </a:stretch>
            </a:blipFill>
          </p:spPr>
        </p:sp>
      </p:grpSp>
      <p:grpSp>
        <p:nvGrpSpPr>
          <p:cNvPr id="8" name="Group 8"/>
          <p:cNvGrpSpPr/>
          <p:nvPr/>
        </p:nvGrpSpPr>
        <p:grpSpPr>
          <a:xfrm>
            <a:off x="10752185" y="827761"/>
            <a:ext cx="7535815" cy="4315739"/>
            <a:chOff x="0" y="0"/>
            <a:chExt cx="2288540" cy="1310640"/>
          </a:xfrm>
        </p:grpSpPr>
        <p:sp>
          <p:nvSpPr>
            <p:cNvPr id="9" name="Freeform 9"/>
            <p:cNvSpPr/>
            <p:nvPr/>
          </p:nvSpPr>
          <p:spPr>
            <a:xfrm>
              <a:off x="3810" y="0"/>
              <a:ext cx="2287270" cy="1313180"/>
            </a:xfrm>
            <a:custGeom>
              <a:avLst/>
              <a:gdLst/>
              <a:ahLst/>
              <a:cxnLst/>
              <a:rect l="l" t="t" r="r" b="b"/>
              <a:pathLst>
                <a:path w="2287270" h="1313180">
                  <a:moveTo>
                    <a:pt x="864870" y="1216660"/>
                  </a:moveTo>
                  <a:cubicBezTo>
                    <a:pt x="858520" y="1219200"/>
                    <a:pt x="849630" y="1224280"/>
                    <a:pt x="842010" y="1225550"/>
                  </a:cubicBezTo>
                  <a:cubicBezTo>
                    <a:pt x="824230" y="1228090"/>
                    <a:pt x="805180" y="1226820"/>
                    <a:pt x="787400" y="1229360"/>
                  </a:cubicBezTo>
                  <a:cubicBezTo>
                    <a:pt x="774700" y="1230630"/>
                    <a:pt x="763270" y="1235710"/>
                    <a:pt x="751840" y="1236980"/>
                  </a:cubicBezTo>
                  <a:cubicBezTo>
                    <a:pt x="711200" y="1243330"/>
                    <a:pt x="670560" y="1248410"/>
                    <a:pt x="628650" y="1254760"/>
                  </a:cubicBezTo>
                  <a:cubicBezTo>
                    <a:pt x="613410" y="1257300"/>
                    <a:pt x="598170" y="1257300"/>
                    <a:pt x="582930" y="1257300"/>
                  </a:cubicBezTo>
                  <a:cubicBezTo>
                    <a:pt x="582930" y="1256030"/>
                    <a:pt x="581660" y="1253490"/>
                    <a:pt x="581660" y="1252220"/>
                  </a:cubicBezTo>
                  <a:cubicBezTo>
                    <a:pt x="571500" y="1257300"/>
                    <a:pt x="563880" y="1264920"/>
                    <a:pt x="556260" y="1263650"/>
                  </a:cubicBezTo>
                  <a:cubicBezTo>
                    <a:pt x="528320" y="1261110"/>
                    <a:pt x="506730" y="1281430"/>
                    <a:pt x="480060" y="1280160"/>
                  </a:cubicBezTo>
                  <a:lnTo>
                    <a:pt x="462280" y="1280160"/>
                  </a:lnTo>
                  <a:cubicBezTo>
                    <a:pt x="450850" y="1280160"/>
                    <a:pt x="439420" y="1280160"/>
                    <a:pt x="426720" y="1283970"/>
                  </a:cubicBezTo>
                  <a:cubicBezTo>
                    <a:pt x="422910" y="1280160"/>
                    <a:pt x="417830" y="1276350"/>
                    <a:pt x="416560" y="1273810"/>
                  </a:cubicBezTo>
                  <a:cubicBezTo>
                    <a:pt x="408940" y="1277620"/>
                    <a:pt x="402590" y="1281430"/>
                    <a:pt x="397510" y="1283970"/>
                  </a:cubicBezTo>
                  <a:cubicBezTo>
                    <a:pt x="384810" y="1289050"/>
                    <a:pt x="372110" y="1295400"/>
                    <a:pt x="359410" y="1300480"/>
                  </a:cubicBezTo>
                  <a:cubicBezTo>
                    <a:pt x="349250" y="1304290"/>
                    <a:pt x="339090" y="1306830"/>
                    <a:pt x="328930" y="1309370"/>
                  </a:cubicBezTo>
                  <a:cubicBezTo>
                    <a:pt x="312420" y="1313180"/>
                    <a:pt x="279400" y="1287780"/>
                    <a:pt x="280670" y="1271270"/>
                  </a:cubicBezTo>
                  <a:cubicBezTo>
                    <a:pt x="280670" y="1268730"/>
                    <a:pt x="284480" y="1266190"/>
                    <a:pt x="285750" y="1264920"/>
                  </a:cubicBezTo>
                  <a:cubicBezTo>
                    <a:pt x="270510" y="1259840"/>
                    <a:pt x="259080" y="1249680"/>
                    <a:pt x="251460" y="1235710"/>
                  </a:cubicBezTo>
                  <a:cubicBezTo>
                    <a:pt x="245110" y="1223010"/>
                    <a:pt x="237490" y="1210310"/>
                    <a:pt x="229870" y="1195070"/>
                  </a:cubicBezTo>
                  <a:cubicBezTo>
                    <a:pt x="238760" y="1187450"/>
                    <a:pt x="250190" y="1178560"/>
                    <a:pt x="261620" y="1169670"/>
                  </a:cubicBezTo>
                  <a:cubicBezTo>
                    <a:pt x="270510" y="1163320"/>
                    <a:pt x="273050" y="1158240"/>
                    <a:pt x="264160" y="1149350"/>
                  </a:cubicBezTo>
                  <a:cubicBezTo>
                    <a:pt x="252730" y="1137920"/>
                    <a:pt x="241300" y="1126490"/>
                    <a:pt x="231140" y="1112520"/>
                  </a:cubicBezTo>
                  <a:cubicBezTo>
                    <a:pt x="224790" y="1104900"/>
                    <a:pt x="224790" y="1093470"/>
                    <a:pt x="219710" y="1084580"/>
                  </a:cubicBezTo>
                  <a:cubicBezTo>
                    <a:pt x="209550" y="1070610"/>
                    <a:pt x="196850" y="1062990"/>
                    <a:pt x="177800" y="1066800"/>
                  </a:cubicBezTo>
                  <a:cubicBezTo>
                    <a:pt x="165100" y="1069340"/>
                    <a:pt x="149860" y="1065530"/>
                    <a:pt x="137160" y="1065530"/>
                  </a:cubicBezTo>
                  <a:cubicBezTo>
                    <a:pt x="130810" y="1059180"/>
                    <a:pt x="121920" y="1052830"/>
                    <a:pt x="116840" y="1043940"/>
                  </a:cubicBezTo>
                  <a:cubicBezTo>
                    <a:pt x="104140" y="1023620"/>
                    <a:pt x="92710" y="1002030"/>
                    <a:pt x="81280" y="981710"/>
                  </a:cubicBezTo>
                  <a:cubicBezTo>
                    <a:pt x="73660" y="969010"/>
                    <a:pt x="64770" y="957580"/>
                    <a:pt x="57150" y="944880"/>
                  </a:cubicBezTo>
                  <a:cubicBezTo>
                    <a:pt x="53340" y="938530"/>
                    <a:pt x="53340" y="929640"/>
                    <a:pt x="53340" y="923290"/>
                  </a:cubicBezTo>
                  <a:cubicBezTo>
                    <a:pt x="54610" y="908050"/>
                    <a:pt x="45720" y="899160"/>
                    <a:pt x="34290" y="890270"/>
                  </a:cubicBezTo>
                  <a:cubicBezTo>
                    <a:pt x="22860" y="881380"/>
                    <a:pt x="19050" y="857250"/>
                    <a:pt x="25400" y="845820"/>
                  </a:cubicBezTo>
                  <a:cubicBezTo>
                    <a:pt x="17780" y="839470"/>
                    <a:pt x="10160" y="833120"/>
                    <a:pt x="0" y="825500"/>
                  </a:cubicBezTo>
                  <a:cubicBezTo>
                    <a:pt x="17780" y="815340"/>
                    <a:pt x="31750" y="807720"/>
                    <a:pt x="45720" y="798830"/>
                  </a:cubicBezTo>
                  <a:cubicBezTo>
                    <a:pt x="60960" y="791210"/>
                    <a:pt x="74930" y="782320"/>
                    <a:pt x="93980" y="773430"/>
                  </a:cubicBezTo>
                  <a:cubicBezTo>
                    <a:pt x="81280" y="739140"/>
                    <a:pt x="67310" y="702310"/>
                    <a:pt x="52070" y="665480"/>
                  </a:cubicBezTo>
                  <a:cubicBezTo>
                    <a:pt x="58420" y="660400"/>
                    <a:pt x="64770" y="655320"/>
                    <a:pt x="69850" y="650240"/>
                  </a:cubicBezTo>
                  <a:cubicBezTo>
                    <a:pt x="55880" y="635000"/>
                    <a:pt x="45720" y="618490"/>
                    <a:pt x="34290" y="600710"/>
                  </a:cubicBezTo>
                  <a:cubicBezTo>
                    <a:pt x="33020" y="599440"/>
                    <a:pt x="36830" y="595630"/>
                    <a:pt x="35560" y="593090"/>
                  </a:cubicBezTo>
                  <a:cubicBezTo>
                    <a:pt x="34290" y="584200"/>
                    <a:pt x="31750" y="575310"/>
                    <a:pt x="29210" y="566420"/>
                  </a:cubicBezTo>
                  <a:cubicBezTo>
                    <a:pt x="25400" y="556260"/>
                    <a:pt x="20320" y="544830"/>
                    <a:pt x="17780" y="534670"/>
                  </a:cubicBezTo>
                  <a:cubicBezTo>
                    <a:pt x="13970" y="523240"/>
                    <a:pt x="10160" y="511810"/>
                    <a:pt x="6350" y="496570"/>
                  </a:cubicBezTo>
                  <a:cubicBezTo>
                    <a:pt x="27940" y="485140"/>
                    <a:pt x="48260" y="468630"/>
                    <a:pt x="77470" y="466090"/>
                  </a:cubicBezTo>
                  <a:cubicBezTo>
                    <a:pt x="102870" y="463550"/>
                    <a:pt x="127000" y="455930"/>
                    <a:pt x="151130" y="450850"/>
                  </a:cubicBezTo>
                  <a:cubicBezTo>
                    <a:pt x="152400" y="450850"/>
                    <a:pt x="154940" y="449580"/>
                    <a:pt x="156210" y="449580"/>
                  </a:cubicBezTo>
                  <a:cubicBezTo>
                    <a:pt x="200660" y="441960"/>
                    <a:pt x="200660" y="440690"/>
                    <a:pt x="182880" y="400050"/>
                  </a:cubicBezTo>
                  <a:cubicBezTo>
                    <a:pt x="175260" y="382270"/>
                    <a:pt x="171450" y="363220"/>
                    <a:pt x="168910" y="345440"/>
                  </a:cubicBezTo>
                  <a:cubicBezTo>
                    <a:pt x="167640" y="337820"/>
                    <a:pt x="175260" y="330200"/>
                    <a:pt x="179070" y="321310"/>
                  </a:cubicBezTo>
                  <a:cubicBezTo>
                    <a:pt x="177800" y="321310"/>
                    <a:pt x="176530" y="318770"/>
                    <a:pt x="173990" y="317500"/>
                  </a:cubicBezTo>
                  <a:cubicBezTo>
                    <a:pt x="162560" y="316230"/>
                    <a:pt x="146050" y="318770"/>
                    <a:pt x="139700" y="312420"/>
                  </a:cubicBezTo>
                  <a:cubicBezTo>
                    <a:pt x="127000" y="299720"/>
                    <a:pt x="114300" y="283210"/>
                    <a:pt x="110490" y="265430"/>
                  </a:cubicBezTo>
                  <a:cubicBezTo>
                    <a:pt x="100330" y="228600"/>
                    <a:pt x="95250" y="190500"/>
                    <a:pt x="88900" y="152400"/>
                  </a:cubicBezTo>
                  <a:cubicBezTo>
                    <a:pt x="127000" y="120650"/>
                    <a:pt x="175260" y="118110"/>
                    <a:pt x="219710" y="107950"/>
                  </a:cubicBezTo>
                  <a:cubicBezTo>
                    <a:pt x="243840" y="101600"/>
                    <a:pt x="267970" y="93980"/>
                    <a:pt x="293370" y="87630"/>
                  </a:cubicBezTo>
                  <a:cubicBezTo>
                    <a:pt x="320040" y="81280"/>
                    <a:pt x="346710" y="73660"/>
                    <a:pt x="373380" y="69850"/>
                  </a:cubicBezTo>
                  <a:cubicBezTo>
                    <a:pt x="420370" y="62230"/>
                    <a:pt x="468630" y="55880"/>
                    <a:pt x="516890" y="49530"/>
                  </a:cubicBezTo>
                  <a:cubicBezTo>
                    <a:pt x="553720" y="44450"/>
                    <a:pt x="590550" y="41910"/>
                    <a:pt x="626110" y="38100"/>
                  </a:cubicBezTo>
                  <a:cubicBezTo>
                    <a:pt x="673100" y="33020"/>
                    <a:pt x="718820" y="26670"/>
                    <a:pt x="765810" y="22860"/>
                  </a:cubicBezTo>
                  <a:cubicBezTo>
                    <a:pt x="800100" y="20320"/>
                    <a:pt x="834390" y="25400"/>
                    <a:pt x="867410" y="19050"/>
                  </a:cubicBezTo>
                  <a:cubicBezTo>
                    <a:pt x="924560" y="6350"/>
                    <a:pt x="982980" y="8890"/>
                    <a:pt x="1040130" y="3810"/>
                  </a:cubicBezTo>
                  <a:cubicBezTo>
                    <a:pt x="1090930" y="0"/>
                    <a:pt x="1141730" y="1270"/>
                    <a:pt x="1192530" y="1270"/>
                  </a:cubicBezTo>
                  <a:cubicBezTo>
                    <a:pt x="1242060" y="1270"/>
                    <a:pt x="1290320" y="0"/>
                    <a:pt x="1339850" y="2540"/>
                  </a:cubicBezTo>
                  <a:cubicBezTo>
                    <a:pt x="1408430" y="5080"/>
                    <a:pt x="1478280" y="8890"/>
                    <a:pt x="1546860" y="12700"/>
                  </a:cubicBezTo>
                  <a:cubicBezTo>
                    <a:pt x="1593850" y="15240"/>
                    <a:pt x="1639570" y="16510"/>
                    <a:pt x="1686560" y="20320"/>
                  </a:cubicBezTo>
                  <a:cubicBezTo>
                    <a:pt x="1719580" y="22860"/>
                    <a:pt x="1753870" y="26670"/>
                    <a:pt x="1786890" y="31750"/>
                  </a:cubicBezTo>
                  <a:cubicBezTo>
                    <a:pt x="1830070" y="38100"/>
                    <a:pt x="1874520" y="44450"/>
                    <a:pt x="1917700" y="52070"/>
                  </a:cubicBezTo>
                  <a:cubicBezTo>
                    <a:pt x="1955800" y="58420"/>
                    <a:pt x="1992630" y="67310"/>
                    <a:pt x="2029460" y="76200"/>
                  </a:cubicBezTo>
                  <a:cubicBezTo>
                    <a:pt x="2040890" y="78740"/>
                    <a:pt x="2048510" y="96520"/>
                    <a:pt x="2045970" y="110490"/>
                  </a:cubicBezTo>
                  <a:cubicBezTo>
                    <a:pt x="2044700" y="121920"/>
                    <a:pt x="2043430" y="134620"/>
                    <a:pt x="2043430" y="146050"/>
                  </a:cubicBezTo>
                  <a:cubicBezTo>
                    <a:pt x="2043430" y="163830"/>
                    <a:pt x="2034540" y="172720"/>
                    <a:pt x="2016760" y="175260"/>
                  </a:cubicBezTo>
                  <a:cubicBezTo>
                    <a:pt x="2021840" y="179070"/>
                    <a:pt x="2025650" y="181610"/>
                    <a:pt x="2030730" y="185420"/>
                  </a:cubicBezTo>
                  <a:cubicBezTo>
                    <a:pt x="2021840" y="190500"/>
                    <a:pt x="2012950" y="194310"/>
                    <a:pt x="2004060" y="198120"/>
                  </a:cubicBezTo>
                  <a:cubicBezTo>
                    <a:pt x="2005330" y="201930"/>
                    <a:pt x="2007870" y="205740"/>
                    <a:pt x="2010410" y="212090"/>
                  </a:cubicBezTo>
                  <a:lnTo>
                    <a:pt x="1998980" y="215900"/>
                  </a:lnTo>
                  <a:cubicBezTo>
                    <a:pt x="2001520" y="218440"/>
                    <a:pt x="2002790" y="222250"/>
                    <a:pt x="2004060" y="222250"/>
                  </a:cubicBezTo>
                  <a:cubicBezTo>
                    <a:pt x="2039620" y="224790"/>
                    <a:pt x="2039620" y="251460"/>
                    <a:pt x="2040890" y="275590"/>
                  </a:cubicBezTo>
                  <a:cubicBezTo>
                    <a:pt x="2042160" y="297180"/>
                    <a:pt x="2040890" y="318770"/>
                    <a:pt x="2039620" y="340360"/>
                  </a:cubicBezTo>
                  <a:cubicBezTo>
                    <a:pt x="2039620" y="346710"/>
                    <a:pt x="2034540" y="351790"/>
                    <a:pt x="2034540" y="354330"/>
                  </a:cubicBezTo>
                  <a:cubicBezTo>
                    <a:pt x="2025650" y="355600"/>
                    <a:pt x="2019300" y="355600"/>
                    <a:pt x="2014220" y="356870"/>
                  </a:cubicBezTo>
                  <a:cubicBezTo>
                    <a:pt x="2018030" y="363220"/>
                    <a:pt x="2020570" y="373380"/>
                    <a:pt x="2026920" y="374650"/>
                  </a:cubicBezTo>
                  <a:cubicBezTo>
                    <a:pt x="2053590" y="383540"/>
                    <a:pt x="2081530" y="391160"/>
                    <a:pt x="2109470" y="397510"/>
                  </a:cubicBezTo>
                  <a:cubicBezTo>
                    <a:pt x="2132330" y="402590"/>
                    <a:pt x="2152650" y="407670"/>
                    <a:pt x="2151380" y="438150"/>
                  </a:cubicBezTo>
                  <a:cubicBezTo>
                    <a:pt x="2150110" y="461010"/>
                    <a:pt x="2152650" y="485140"/>
                    <a:pt x="2155190" y="509270"/>
                  </a:cubicBezTo>
                  <a:cubicBezTo>
                    <a:pt x="2156460" y="524510"/>
                    <a:pt x="2150110" y="534670"/>
                    <a:pt x="2133600" y="538480"/>
                  </a:cubicBezTo>
                  <a:cubicBezTo>
                    <a:pt x="2136140" y="539750"/>
                    <a:pt x="2138680" y="539750"/>
                    <a:pt x="2146300" y="542290"/>
                  </a:cubicBezTo>
                  <a:cubicBezTo>
                    <a:pt x="2134870" y="542290"/>
                    <a:pt x="2129790" y="543560"/>
                    <a:pt x="2124710" y="543560"/>
                  </a:cubicBezTo>
                  <a:cubicBezTo>
                    <a:pt x="2120900" y="553720"/>
                    <a:pt x="2117090" y="562610"/>
                    <a:pt x="2115820" y="571500"/>
                  </a:cubicBezTo>
                  <a:cubicBezTo>
                    <a:pt x="2114550" y="582930"/>
                    <a:pt x="2106930" y="585470"/>
                    <a:pt x="2099310" y="586740"/>
                  </a:cubicBezTo>
                  <a:cubicBezTo>
                    <a:pt x="2075180" y="589280"/>
                    <a:pt x="2051050" y="598170"/>
                    <a:pt x="2032000" y="586740"/>
                  </a:cubicBezTo>
                  <a:cubicBezTo>
                    <a:pt x="2014220" y="589280"/>
                    <a:pt x="2000250" y="590550"/>
                    <a:pt x="1987550" y="593090"/>
                  </a:cubicBezTo>
                  <a:lnTo>
                    <a:pt x="1987550" y="594360"/>
                  </a:lnTo>
                  <a:cubicBezTo>
                    <a:pt x="2002790" y="596900"/>
                    <a:pt x="2018030" y="599440"/>
                    <a:pt x="2032000" y="603250"/>
                  </a:cubicBezTo>
                  <a:cubicBezTo>
                    <a:pt x="2067560" y="609600"/>
                    <a:pt x="2104390" y="617220"/>
                    <a:pt x="2139950" y="623570"/>
                  </a:cubicBezTo>
                  <a:cubicBezTo>
                    <a:pt x="2174240" y="629920"/>
                    <a:pt x="2207260" y="636270"/>
                    <a:pt x="2241550" y="643890"/>
                  </a:cubicBezTo>
                  <a:cubicBezTo>
                    <a:pt x="2256790" y="647700"/>
                    <a:pt x="2273300" y="650240"/>
                    <a:pt x="2279650" y="666750"/>
                  </a:cubicBezTo>
                  <a:cubicBezTo>
                    <a:pt x="2283460" y="675640"/>
                    <a:pt x="2283460" y="687070"/>
                    <a:pt x="2284730" y="697230"/>
                  </a:cubicBezTo>
                  <a:cubicBezTo>
                    <a:pt x="2286000" y="713740"/>
                    <a:pt x="2287270" y="731520"/>
                    <a:pt x="2287270" y="748030"/>
                  </a:cubicBezTo>
                  <a:cubicBezTo>
                    <a:pt x="2287270" y="769620"/>
                    <a:pt x="2279650" y="777240"/>
                    <a:pt x="2259330" y="781050"/>
                  </a:cubicBezTo>
                  <a:cubicBezTo>
                    <a:pt x="2247900" y="784860"/>
                    <a:pt x="2268220" y="817880"/>
                    <a:pt x="2235200" y="803910"/>
                  </a:cubicBezTo>
                  <a:cubicBezTo>
                    <a:pt x="2236470" y="811530"/>
                    <a:pt x="2239010" y="819150"/>
                    <a:pt x="2241550" y="829310"/>
                  </a:cubicBezTo>
                  <a:lnTo>
                    <a:pt x="2155190" y="829310"/>
                  </a:lnTo>
                  <a:cubicBezTo>
                    <a:pt x="2155190" y="847090"/>
                    <a:pt x="2156460" y="862330"/>
                    <a:pt x="2153920" y="876300"/>
                  </a:cubicBezTo>
                  <a:cubicBezTo>
                    <a:pt x="2152650" y="881380"/>
                    <a:pt x="2142490" y="886460"/>
                    <a:pt x="2136140" y="889000"/>
                  </a:cubicBezTo>
                  <a:cubicBezTo>
                    <a:pt x="2132330" y="890270"/>
                    <a:pt x="2125980" y="887730"/>
                    <a:pt x="2122170" y="887730"/>
                  </a:cubicBezTo>
                  <a:cubicBezTo>
                    <a:pt x="2123440" y="901700"/>
                    <a:pt x="2134870" y="914400"/>
                    <a:pt x="2120900" y="928370"/>
                  </a:cubicBezTo>
                  <a:cubicBezTo>
                    <a:pt x="2119630" y="929640"/>
                    <a:pt x="2120900" y="934720"/>
                    <a:pt x="2120900" y="937260"/>
                  </a:cubicBezTo>
                  <a:cubicBezTo>
                    <a:pt x="2120900" y="952500"/>
                    <a:pt x="2113280" y="958850"/>
                    <a:pt x="2095500" y="955040"/>
                  </a:cubicBezTo>
                  <a:cubicBezTo>
                    <a:pt x="2099310" y="963930"/>
                    <a:pt x="2084070" y="970280"/>
                    <a:pt x="2096770" y="979170"/>
                  </a:cubicBezTo>
                  <a:cubicBezTo>
                    <a:pt x="2094230" y="981710"/>
                    <a:pt x="2091690" y="984250"/>
                    <a:pt x="2089150" y="985520"/>
                  </a:cubicBezTo>
                  <a:cubicBezTo>
                    <a:pt x="2086610" y="986790"/>
                    <a:pt x="2082800" y="984250"/>
                    <a:pt x="2080260" y="984250"/>
                  </a:cubicBezTo>
                  <a:cubicBezTo>
                    <a:pt x="2080260" y="988060"/>
                    <a:pt x="2081530" y="991870"/>
                    <a:pt x="2081530" y="996950"/>
                  </a:cubicBezTo>
                  <a:cubicBezTo>
                    <a:pt x="2081530" y="1002030"/>
                    <a:pt x="2080260" y="1007110"/>
                    <a:pt x="2078990" y="1012190"/>
                  </a:cubicBezTo>
                  <a:cubicBezTo>
                    <a:pt x="2077720" y="1014730"/>
                    <a:pt x="2071370" y="1014730"/>
                    <a:pt x="2067560" y="1014730"/>
                  </a:cubicBezTo>
                  <a:cubicBezTo>
                    <a:pt x="2061210" y="1013460"/>
                    <a:pt x="2053590" y="1010920"/>
                    <a:pt x="2047240" y="1009650"/>
                  </a:cubicBezTo>
                  <a:cubicBezTo>
                    <a:pt x="2024380" y="1007110"/>
                    <a:pt x="2015490" y="1016000"/>
                    <a:pt x="2018030" y="1040130"/>
                  </a:cubicBezTo>
                  <a:cubicBezTo>
                    <a:pt x="2012950" y="1042670"/>
                    <a:pt x="2007870" y="1043940"/>
                    <a:pt x="2001520" y="1046480"/>
                  </a:cubicBezTo>
                  <a:cubicBezTo>
                    <a:pt x="2004060" y="1056640"/>
                    <a:pt x="2018030" y="1068070"/>
                    <a:pt x="1997710" y="1078230"/>
                  </a:cubicBezTo>
                  <a:cubicBezTo>
                    <a:pt x="2011680" y="1090930"/>
                    <a:pt x="2006600" y="1097280"/>
                    <a:pt x="1991360" y="1098550"/>
                  </a:cubicBezTo>
                  <a:cubicBezTo>
                    <a:pt x="1967230" y="1099820"/>
                    <a:pt x="1943100" y="1098550"/>
                    <a:pt x="1920240" y="1098550"/>
                  </a:cubicBezTo>
                  <a:cubicBezTo>
                    <a:pt x="1916430" y="1103630"/>
                    <a:pt x="1913890" y="1109980"/>
                    <a:pt x="1910080" y="1111250"/>
                  </a:cubicBezTo>
                  <a:cubicBezTo>
                    <a:pt x="1897380" y="1115060"/>
                    <a:pt x="1887220" y="1115060"/>
                    <a:pt x="1894840" y="1134110"/>
                  </a:cubicBezTo>
                  <a:cubicBezTo>
                    <a:pt x="1897380" y="1141730"/>
                    <a:pt x="1891030" y="1153160"/>
                    <a:pt x="1887220" y="1167130"/>
                  </a:cubicBezTo>
                  <a:cubicBezTo>
                    <a:pt x="1875790" y="1169670"/>
                    <a:pt x="1861820" y="1173480"/>
                    <a:pt x="1847850" y="1173480"/>
                  </a:cubicBezTo>
                  <a:cubicBezTo>
                    <a:pt x="1816100" y="1176020"/>
                    <a:pt x="1784350" y="1178560"/>
                    <a:pt x="1752600" y="1178560"/>
                  </a:cubicBezTo>
                  <a:cubicBezTo>
                    <a:pt x="1743710" y="1178560"/>
                    <a:pt x="1734820" y="1170940"/>
                    <a:pt x="1725930" y="1170940"/>
                  </a:cubicBezTo>
                  <a:cubicBezTo>
                    <a:pt x="1714500" y="1170940"/>
                    <a:pt x="1700530" y="1173480"/>
                    <a:pt x="1690370" y="1178560"/>
                  </a:cubicBezTo>
                  <a:cubicBezTo>
                    <a:pt x="1670050" y="1189990"/>
                    <a:pt x="1651000" y="1197610"/>
                    <a:pt x="1626870" y="1192530"/>
                  </a:cubicBezTo>
                  <a:cubicBezTo>
                    <a:pt x="1611630" y="1189990"/>
                    <a:pt x="1595120" y="1195070"/>
                    <a:pt x="1579880" y="1191260"/>
                  </a:cubicBezTo>
                  <a:cubicBezTo>
                    <a:pt x="1555750" y="1186180"/>
                    <a:pt x="1531620" y="1192530"/>
                    <a:pt x="1507490" y="1192530"/>
                  </a:cubicBezTo>
                  <a:cubicBezTo>
                    <a:pt x="1482090" y="1192530"/>
                    <a:pt x="1455420" y="1192530"/>
                    <a:pt x="1430020" y="1193800"/>
                  </a:cubicBezTo>
                  <a:cubicBezTo>
                    <a:pt x="1397000" y="1193800"/>
                    <a:pt x="1363980" y="1198880"/>
                    <a:pt x="1332230" y="1193800"/>
                  </a:cubicBezTo>
                  <a:cubicBezTo>
                    <a:pt x="1310640" y="1191260"/>
                    <a:pt x="1289050" y="1200150"/>
                    <a:pt x="1270000" y="1195070"/>
                  </a:cubicBezTo>
                  <a:cubicBezTo>
                    <a:pt x="1236980" y="1188720"/>
                    <a:pt x="1206500" y="1202690"/>
                    <a:pt x="1174750" y="1197610"/>
                  </a:cubicBezTo>
                  <a:cubicBezTo>
                    <a:pt x="1155700" y="1195070"/>
                    <a:pt x="1131570" y="1191260"/>
                    <a:pt x="1116330" y="1198880"/>
                  </a:cubicBezTo>
                  <a:cubicBezTo>
                    <a:pt x="1106170" y="1203960"/>
                    <a:pt x="1102360" y="1198880"/>
                    <a:pt x="1094740" y="1198880"/>
                  </a:cubicBezTo>
                  <a:cubicBezTo>
                    <a:pt x="1092200" y="1198880"/>
                    <a:pt x="1090930" y="1200150"/>
                    <a:pt x="1088390" y="1201420"/>
                  </a:cubicBezTo>
                  <a:cubicBezTo>
                    <a:pt x="1080770" y="1202690"/>
                    <a:pt x="1078230" y="1206500"/>
                    <a:pt x="1075690" y="1206500"/>
                  </a:cubicBezTo>
                  <a:cubicBezTo>
                    <a:pt x="1046480" y="1206500"/>
                    <a:pt x="1018540" y="1203960"/>
                    <a:pt x="989330" y="1203960"/>
                  </a:cubicBezTo>
                  <a:cubicBezTo>
                    <a:pt x="976630" y="1203960"/>
                    <a:pt x="963930" y="1209040"/>
                    <a:pt x="951230" y="1211580"/>
                  </a:cubicBezTo>
                  <a:cubicBezTo>
                    <a:pt x="927100" y="1215390"/>
                    <a:pt x="901700" y="1219200"/>
                    <a:pt x="876300" y="1221740"/>
                  </a:cubicBezTo>
                  <a:cubicBezTo>
                    <a:pt x="873760" y="1223010"/>
                    <a:pt x="869950" y="1219200"/>
                    <a:pt x="864870" y="1216660"/>
                  </a:cubicBezTo>
                  <a:close/>
                </a:path>
              </a:pathLst>
            </a:custGeom>
            <a:blipFill>
              <a:blip r:embed="rId6"/>
              <a:stretch>
                <a:fillRect l="-11952" r="-11952"/>
              </a:stretch>
            </a:blipFill>
          </p:spPr>
        </p:sp>
      </p:grpSp>
      <p:sp>
        <p:nvSpPr>
          <p:cNvPr id="10" name="TextBox 10"/>
          <p:cNvSpPr txBox="1"/>
          <p:nvPr/>
        </p:nvSpPr>
        <p:spPr>
          <a:xfrm>
            <a:off x="5520931" y="-19050"/>
            <a:ext cx="8999161" cy="890333"/>
          </a:xfrm>
          <a:prstGeom prst="rect">
            <a:avLst/>
          </a:prstGeom>
        </p:spPr>
        <p:txBody>
          <a:bodyPr lIns="0" tIns="0" rIns="0" bIns="0" rtlCol="0" anchor="t">
            <a:spAutoFit/>
          </a:bodyPr>
          <a:lstStyle/>
          <a:p>
            <a:pPr marL="0" lvl="0" indent="0" algn="l">
              <a:lnSpc>
                <a:spcPts val="6922"/>
              </a:lnSpc>
              <a:spcBef>
                <a:spcPct val="0"/>
              </a:spcBef>
            </a:pPr>
            <a:r>
              <a:rPr lang="en-US" sz="5768">
                <a:solidFill>
                  <a:srgbClr val="000000"/>
                </a:solidFill>
                <a:latin typeface="Public Sans Bold"/>
                <a:ea typeface="Public Sans Bold"/>
                <a:cs typeface="Public Sans Bold"/>
                <a:sym typeface="Public Sans Bold"/>
              </a:rPr>
              <a:t>Intervention Activities</a:t>
            </a:r>
          </a:p>
        </p:txBody>
      </p:sp>
      <p:sp>
        <p:nvSpPr>
          <p:cNvPr id="11" name="TextBox 11"/>
          <p:cNvSpPr txBox="1"/>
          <p:nvPr/>
        </p:nvSpPr>
        <p:spPr>
          <a:xfrm>
            <a:off x="9012612" y="2413603"/>
            <a:ext cx="1567543" cy="790575"/>
          </a:xfrm>
          <a:prstGeom prst="rect">
            <a:avLst/>
          </a:prstGeom>
        </p:spPr>
        <p:txBody>
          <a:bodyPr lIns="0" tIns="0" rIns="0" bIns="0" rtlCol="0" anchor="t">
            <a:spAutoFit/>
          </a:bodyPr>
          <a:lstStyle/>
          <a:p>
            <a:pPr marL="0" lvl="0" indent="0" algn="ctr">
              <a:lnSpc>
                <a:spcPts val="3097"/>
              </a:lnSpc>
              <a:spcBef>
                <a:spcPct val="0"/>
              </a:spcBef>
            </a:pPr>
            <a:r>
              <a:rPr lang="en-US" sz="2581">
                <a:solidFill>
                  <a:srgbClr val="000000"/>
                </a:solidFill>
                <a:latin typeface="Public Sans Bold"/>
                <a:ea typeface="Public Sans Bold"/>
                <a:cs typeface="Public Sans Bold"/>
                <a:sym typeface="Public Sans Bold"/>
              </a:rPr>
              <a:t>Control group</a:t>
            </a:r>
          </a:p>
        </p:txBody>
      </p:sp>
      <p:sp>
        <p:nvSpPr>
          <p:cNvPr id="12" name="TextBox 12"/>
          <p:cNvSpPr txBox="1"/>
          <p:nvPr/>
        </p:nvSpPr>
        <p:spPr>
          <a:xfrm>
            <a:off x="8840581" y="8198980"/>
            <a:ext cx="1990677" cy="790575"/>
          </a:xfrm>
          <a:prstGeom prst="rect">
            <a:avLst/>
          </a:prstGeom>
        </p:spPr>
        <p:txBody>
          <a:bodyPr lIns="0" tIns="0" rIns="0" bIns="0" rtlCol="0" anchor="t">
            <a:spAutoFit/>
          </a:bodyPr>
          <a:lstStyle/>
          <a:p>
            <a:pPr marL="0" lvl="0" indent="0" algn="ctr">
              <a:lnSpc>
                <a:spcPts val="3097"/>
              </a:lnSpc>
              <a:spcBef>
                <a:spcPct val="0"/>
              </a:spcBef>
            </a:pPr>
            <a:r>
              <a:rPr lang="en-US" sz="2581">
                <a:solidFill>
                  <a:srgbClr val="000000"/>
                </a:solidFill>
                <a:latin typeface="Public Sans Bold"/>
                <a:ea typeface="Public Sans Bold"/>
                <a:cs typeface="Public Sans Bold"/>
                <a:sym typeface="Public Sans Bold"/>
              </a:rPr>
              <a:t>Experiment group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61769" y="737834"/>
            <a:ext cx="17745646" cy="9366734"/>
          </a:xfrm>
          <a:prstGeom prst="rect">
            <a:avLst/>
          </a:prstGeom>
          <a:solidFill>
            <a:srgbClr val="F1F1F1"/>
          </a:solidFill>
        </p:spPr>
      </p:sp>
      <p:pic>
        <p:nvPicPr>
          <p:cNvPr id="3" name="Picture 3"/>
          <p:cNvPicPr>
            <a:picLocks noChangeAspect="1"/>
          </p:cNvPicPr>
          <p:nvPr/>
        </p:nvPicPr>
        <p:blipFill>
          <a:blip r:embed="rId2"/>
          <a:stretch>
            <a:fillRect/>
          </a:stretch>
        </p:blipFill>
        <p:spPr>
          <a:xfrm>
            <a:off x="39250" y="858345"/>
            <a:ext cx="5500843" cy="4378940"/>
          </a:xfrm>
          <a:prstGeom prst="rect">
            <a:avLst/>
          </a:prstGeom>
        </p:spPr>
      </p:pic>
      <p:sp>
        <p:nvSpPr>
          <p:cNvPr id="4" name="TextBox 4"/>
          <p:cNvSpPr txBox="1"/>
          <p:nvPr/>
        </p:nvSpPr>
        <p:spPr>
          <a:xfrm>
            <a:off x="1972993" y="4912748"/>
            <a:ext cx="1299312" cy="464820"/>
          </a:xfrm>
          <a:prstGeom prst="rect">
            <a:avLst/>
          </a:prstGeom>
        </p:spPr>
        <p:txBody>
          <a:bodyPr lIns="0" tIns="0" rIns="0" bIns="0" rtlCol="0" anchor="t">
            <a:spAutoFit/>
          </a:bodyPr>
          <a:lstStyle/>
          <a:p>
            <a:pPr marL="0" lvl="0" indent="0" algn="l">
              <a:lnSpc>
                <a:spcPts val="3779"/>
              </a:lnSpc>
              <a:spcBef>
                <a:spcPct val="0"/>
              </a:spcBef>
            </a:pPr>
            <a:r>
              <a:rPr lang="en-US" sz="2700">
                <a:solidFill>
                  <a:srgbClr val="000000"/>
                </a:solidFill>
                <a:latin typeface="Public Sans Bold"/>
                <a:ea typeface="Public Sans Bold"/>
                <a:cs typeface="Public Sans Bold"/>
                <a:sym typeface="Public Sans Bold"/>
              </a:rPr>
              <a:t>Gender</a:t>
            </a:r>
          </a:p>
        </p:txBody>
      </p:sp>
      <p:sp>
        <p:nvSpPr>
          <p:cNvPr id="5" name="TextBox 5"/>
          <p:cNvSpPr txBox="1"/>
          <p:nvPr/>
        </p:nvSpPr>
        <p:spPr>
          <a:xfrm>
            <a:off x="7813083" y="0"/>
            <a:ext cx="11751885" cy="766409"/>
          </a:xfrm>
          <a:prstGeom prst="rect">
            <a:avLst/>
          </a:prstGeom>
        </p:spPr>
        <p:txBody>
          <a:bodyPr lIns="0" tIns="0" rIns="0" bIns="0" rtlCol="0" anchor="t">
            <a:spAutoFit/>
          </a:bodyPr>
          <a:lstStyle/>
          <a:p>
            <a:pPr marL="0" lvl="0" indent="0" algn="l">
              <a:lnSpc>
                <a:spcPts val="6089"/>
              </a:lnSpc>
              <a:spcBef>
                <a:spcPct val="0"/>
              </a:spcBef>
            </a:pPr>
            <a:r>
              <a:rPr lang="en-US" sz="5074">
                <a:solidFill>
                  <a:srgbClr val="000000"/>
                </a:solidFill>
                <a:latin typeface="Public Sans Bold"/>
                <a:ea typeface="Public Sans Bold"/>
                <a:cs typeface="Public Sans Bold"/>
                <a:sym typeface="Public Sans Bold"/>
              </a:rPr>
              <a:t>Results</a:t>
            </a:r>
          </a:p>
        </p:txBody>
      </p:sp>
      <p:pic>
        <p:nvPicPr>
          <p:cNvPr id="6" name="Picture 6"/>
          <p:cNvPicPr>
            <a:picLocks noChangeAspect="1"/>
          </p:cNvPicPr>
          <p:nvPr/>
        </p:nvPicPr>
        <p:blipFill>
          <a:blip r:embed="rId3"/>
          <a:stretch>
            <a:fillRect/>
          </a:stretch>
        </p:blipFill>
        <p:spPr>
          <a:xfrm>
            <a:off x="6416037" y="408970"/>
            <a:ext cx="4911071" cy="4859560"/>
          </a:xfrm>
          <a:prstGeom prst="rect">
            <a:avLst/>
          </a:prstGeom>
        </p:spPr>
      </p:pic>
      <p:sp>
        <p:nvSpPr>
          <p:cNvPr id="7" name="TextBox 7"/>
          <p:cNvSpPr txBox="1"/>
          <p:nvPr/>
        </p:nvSpPr>
        <p:spPr>
          <a:xfrm>
            <a:off x="8036795" y="4882515"/>
            <a:ext cx="1669555" cy="464820"/>
          </a:xfrm>
          <a:prstGeom prst="rect">
            <a:avLst/>
          </a:prstGeom>
        </p:spPr>
        <p:txBody>
          <a:bodyPr lIns="0" tIns="0" rIns="0" bIns="0" rtlCol="0" anchor="t">
            <a:spAutoFit/>
          </a:bodyPr>
          <a:lstStyle/>
          <a:p>
            <a:pPr marL="0" lvl="0" indent="0" algn="l">
              <a:lnSpc>
                <a:spcPts val="3779"/>
              </a:lnSpc>
              <a:spcBef>
                <a:spcPct val="0"/>
              </a:spcBef>
            </a:pPr>
            <a:r>
              <a:rPr lang="en-US" sz="2700">
                <a:solidFill>
                  <a:srgbClr val="000000"/>
                </a:solidFill>
                <a:latin typeface="Public Sans Bold"/>
                <a:ea typeface="Public Sans Bold"/>
                <a:cs typeface="Public Sans Bold"/>
                <a:sym typeface="Public Sans Bold"/>
              </a:rPr>
              <a:t>Ethnicity</a:t>
            </a:r>
          </a:p>
        </p:txBody>
      </p:sp>
      <p:pic>
        <p:nvPicPr>
          <p:cNvPr id="8" name="Picture 8"/>
          <p:cNvPicPr>
            <a:picLocks noChangeAspect="1"/>
          </p:cNvPicPr>
          <p:nvPr/>
        </p:nvPicPr>
        <p:blipFill>
          <a:blip r:embed="rId4"/>
          <a:stretch>
            <a:fillRect/>
          </a:stretch>
        </p:blipFill>
        <p:spPr>
          <a:xfrm>
            <a:off x="13274523" y="614197"/>
            <a:ext cx="4632283" cy="4974040"/>
          </a:xfrm>
          <a:prstGeom prst="rect">
            <a:avLst/>
          </a:prstGeom>
        </p:spPr>
      </p:pic>
      <p:pic>
        <p:nvPicPr>
          <p:cNvPr id="9" name="Picture 9"/>
          <p:cNvPicPr>
            <a:picLocks noChangeAspect="1"/>
          </p:cNvPicPr>
          <p:nvPr/>
        </p:nvPicPr>
        <p:blipFill>
          <a:blip r:embed="rId5"/>
          <a:stretch>
            <a:fillRect/>
          </a:stretch>
        </p:blipFill>
        <p:spPr>
          <a:xfrm>
            <a:off x="3570757" y="5024712"/>
            <a:ext cx="4167585" cy="4987043"/>
          </a:xfrm>
          <a:prstGeom prst="rect">
            <a:avLst/>
          </a:prstGeom>
        </p:spPr>
      </p:pic>
      <p:pic>
        <p:nvPicPr>
          <p:cNvPr id="10" name="Picture 10"/>
          <p:cNvPicPr>
            <a:picLocks noChangeAspect="1"/>
          </p:cNvPicPr>
          <p:nvPr/>
        </p:nvPicPr>
        <p:blipFill>
          <a:blip r:embed="rId6"/>
          <a:stretch>
            <a:fillRect/>
          </a:stretch>
        </p:blipFill>
        <p:spPr>
          <a:xfrm>
            <a:off x="10289270" y="4747506"/>
            <a:ext cx="4281803" cy="5114722"/>
          </a:xfrm>
          <a:prstGeom prst="rect">
            <a:avLst/>
          </a:prstGeom>
        </p:spPr>
      </p:pic>
      <p:sp>
        <p:nvSpPr>
          <p:cNvPr id="11" name="TextBox 11"/>
          <p:cNvSpPr txBox="1"/>
          <p:nvPr/>
        </p:nvSpPr>
        <p:spPr>
          <a:xfrm>
            <a:off x="10307363" y="9608820"/>
            <a:ext cx="5283301" cy="464820"/>
          </a:xfrm>
          <a:prstGeom prst="rect">
            <a:avLst/>
          </a:prstGeom>
        </p:spPr>
        <p:txBody>
          <a:bodyPr lIns="0" tIns="0" rIns="0" bIns="0" rtlCol="0" anchor="t">
            <a:spAutoFit/>
          </a:bodyPr>
          <a:lstStyle/>
          <a:p>
            <a:pPr marL="0" lvl="0" indent="0" algn="l">
              <a:lnSpc>
                <a:spcPts val="3779"/>
              </a:lnSpc>
              <a:spcBef>
                <a:spcPct val="0"/>
              </a:spcBef>
            </a:pPr>
            <a:r>
              <a:rPr lang="en-US" sz="2700">
                <a:solidFill>
                  <a:srgbClr val="000000"/>
                </a:solidFill>
                <a:latin typeface="Public Sans Bold"/>
                <a:ea typeface="Public Sans Bold"/>
                <a:cs typeface="Public Sans Bold"/>
                <a:sym typeface="Public Sans Bold"/>
              </a:rPr>
              <a:t>Level competing in sports</a:t>
            </a:r>
          </a:p>
        </p:txBody>
      </p:sp>
      <p:sp>
        <p:nvSpPr>
          <p:cNvPr id="12" name="TextBox 12"/>
          <p:cNvSpPr txBox="1"/>
          <p:nvPr/>
        </p:nvSpPr>
        <p:spPr>
          <a:xfrm>
            <a:off x="4220196" y="9639749"/>
            <a:ext cx="2868708" cy="464820"/>
          </a:xfrm>
          <a:prstGeom prst="rect">
            <a:avLst/>
          </a:prstGeom>
        </p:spPr>
        <p:txBody>
          <a:bodyPr lIns="0" tIns="0" rIns="0" bIns="0" rtlCol="0" anchor="t">
            <a:spAutoFit/>
          </a:bodyPr>
          <a:lstStyle/>
          <a:p>
            <a:pPr marL="0" lvl="0" indent="0" algn="l">
              <a:lnSpc>
                <a:spcPts val="3779"/>
              </a:lnSpc>
              <a:spcBef>
                <a:spcPct val="0"/>
              </a:spcBef>
            </a:pPr>
            <a:r>
              <a:rPr lang="en-US" sz="2700">
                <a:solidFill>
                  <a:srgbClr val="000000"/>
                </a:solidFill>
                <a:latin typeface="Public Sans Bold"/>
                <a:ea typeface="Public Sans Bold"/>
                <a:cs typeface="Public Sans Bold"/>
                <a:sym typeface="Public Sans Bold"/>
              </a:rPr>
              <a:t>Type of sports</a:t>
            </a:r>
          </a:p>
        </p:txBody>
      </p:sp>
      <p:sp>
        <p:nvSpPr>
          <p:cNvPr id="13" name="TextBox 13"/>
          <p:cNvSpPr txBox="1"/>
          <p:nvPr/>
        </p:nvSpPr>
        <p:spPr>
          <a:xfrm>
            <a:off x="15164020" y="5116583"/>
            <a:ext cx="1669555" cy="464820"/>
          </a:xfrm>
          <a:prstGeom prst="rect">
            <a:avLst/>
          </a:prstGeom>
        </p:spPr>
        <p:txBody>
          <a:bodyPr lIns="0" tIns="0" rIns="0" bIns="0" rtlCol="0" anchor="t">
            <a:spAutoFit/>
          </a:bodyPr>
          <a:lstStyle/>
          <a:p>
            <a:pPr marL="0" lvl="0" indent="0" algn="l">
              <a:lnSpc>
                <a:spcPts val="3779"/>
              </a:lnSpc>
              <a:spcBef>
                <a:spcPct val="0"/>
              </a:spcBef>
            </a:pPr>
            <a:r>
              <a:rPr lang="en-US" sz="2700">
                <a:solidFill>
                  <a:srgbClr val="000000"/>
                </a:solidFill>
                <a:latin typeface="Public Sans Bold"/>
                <a:ea typeface="Public Sans Bold"/>
                <a:cs typeface="Public Sans Bold"/>
                <a:sym typeface="Public Sans Bold"/>
              </a:rPr>
              <a:t>Age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50166" y="1850753"/>
            <a:ext cx="1546686" cy="1546686"/>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F1F1"/>
            </a:solidFill>
          </p:spPr>
        </p:sp>
      </p:grpSp>
      <p:sp>
        <p:nvSpPr>
          <p:cNvPr id="4" name="Freeform 4"/>
          <p:cNvSpPr/>
          <p:nvPr/>
        </p:nvSpPr>
        <p:spPr>
          <a:xfrm>
            <a:off x="10227003" y="2126201"/>
            <a:ext cx="793011" cy="995790"/>
          </a:xfrm>
          <a:custGeom>
            <a:avLst/>
            <a:gdLst/>
            <a:ahLst/>
            <a:cxnLst/>
            <a:rect l="l" t="t" r="r" b="b"/>
            <a:pathLst>
              <a:path w="793011" h="995790">
                <a:moveTo>
                  <a:pt x="0" y="0"/>
                </a:moveTo>
                <a:lnTo>
                  <a:pt x="793011" y="0"/>
                </a:lnTo>
                <a:lnTo>
                  <a:pt x="793011" y="995790"/>
                </a:lnTo>
                <a:lnTo>
                  <a:pt x="0" y="9957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9850166" y="6889561"/>
            <a:ext cx="1546686" cy="1546686"/>
            <a:chOff x="0" y="0"/>
            <a:chExt cx="2062248" cy="2062248"/>
          </a:xfrm>
        </p:grpSpPr>
        <p:grpSp>
          <p:nvGrpSpPr>
            <p:cNvPr id="6" name="Group 6"/>
            <p:cNvGrpSpPr/>
            <p:nvPr/>
          </p:nvGrpSpPr>
          <p:grpSpPr>
            <a:xfrm>
              <a:off x="0" y="0"/>
              <a:ext cx="2062248" cy="2062248"/>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F1F1"/>
              </a:solidFill>
            </p:spPr>
          </p:sp>
        </p:grpSp>
        <p:sp>
          <p:nvSpPr>
            <p:cNvPr id="8" name="Freeform 8"/>
            <p:cNvSpPr/>
            <p:nvPr/>
          </p:nvSpPr>
          <p:spPr>
            <a:xfrm>
              <a:off x="349711" y="526878"/>
              <a:ext cx="1362827" cy="1008492"/>
            </a:xfrm>
            <a:custGeom>
              <a:avLst/>
              <a:gdLst/>
              <a:ahLst/>
              <a:cxnLst/>
              <a:rect l="l" t="t" r="r" b="b"/>
              <a:pathLst>
                <a:path w="1362827" h="1008492">
                  <a:moveTo>
                    <a:pt x="0" y="0"/>
                  </a:moveTo>
                  <a:lnTo>
                    <a:pt x="1362826" y="0"/>
                  </a:lnTo>
                  <a:lnTo>
                    <a:pt x="1362826" y="1008492"/>
                  </a:lnTo>
                  <a:lnTo>
                    <a:pt x="0" y="10084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grpSp>
        <p:nvGrpSpPr>
          <p:cNvPr id="9" name="Group 9"/>
          <p:cNvGrpSpPr/>
          <p:nvPr/>
        </p:nvGrpSpPr>
        <p:grpSpPr>
          <a:xfrm>
            <a:off x="9850166" y="4370157"/>
            <a:ext cx="1546686" cy="1546686"/>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F1F1"/>
            </a:solidFill>
          </p:spPr>
        </p:sp>
      </p:grpSp>
      <p:pic>
        <p:nvPicPr>
          <p:cNvPr id="11" name="Picture 11"/>
          <p:cNvPicPr>
            <a:picLocks noChangeAspect="1"/>
          </p:cNvPicPr>
          <p:nvPr/>
        </p:nvPicPr>
        <p:blipFill>
          <a:blip r:embed="rId6"/>
          <a:stretch>
            <a:fillRect/>
          </a:stretch>
        </p:blipFill>
        <p:spPr>
          <a:xfrm>
            <a:off x="-226977" y="750946"/>
            <a:ext cx="9448266" cy="8059938"/>
          </a:xfrm>
          <a:prstGeom prst="rect">
            <a:avLst/>
          </a:prstGeom>
        </p:spPr>
      </p:pic>
      <p:sp>
        <p:nvSpPr>
          <p:cNvPr id="12" name="Freeform 12"/>
          <p:cNvSpPr/>
          <p:nvPr/>
        </p:nvSpPr>
        <p:spPr>
          <a:xfrm>
            <a:off x="10227003" y="4645605"/>
            <a:ext cx="793011" cy="995790"/>
          </a:xfrm>
          <a:custGeom>
            <a:avLst/>
            <a:gdLst/>
            <a:ahLst/>
            <a:cxnLst/>
            <a:rect l="l" t="t" r="r" b="b"/>
            <a:pathLst>
              <a:path w="793011" h="995790">
                <a:moveTo>
                  <a:pt x="0" y="0"/>
                </a:moveTo>
                <a:lnTo>
                  <a:pt x="793011" y="0"/>
                </a:lnTo>
                <a:lnTo>
                  <a:pt x="793011" y="995790"/>
                </a:lnTo>
                <a:lnTo>
                  <a:pt x="0" y="9957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3" name="Group 13"/>
          <p:cNvGrpSpPr/>
          <p:nvPr/>
        </p:nvGrpSpPr>
        <p:grpSpPr>
          <a:xfrm>
            <a:off x="1888636" y="8436247"/>
            <a:ext cx="375395" cy="37539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643F"/>
            </a:solidFill>
          </p:spPr>
        </p:sp>
        <p:sp>
          <p:nvSpPr>
            <p:cNvPr id="15" name="TextBox 1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7036788" y="109552"/>
            <a:ext cx="6380431" cy="1066800"/>
          </a:xfrm>
          <a:prstGeom prst="rect">
            <a:avLst/>
          </a:prstGeom>
        </p:spPr>
        <p:txBody>
          <a:bodyPr lIns="0" tIns="0" rIns="0" bIns="0" rtlCol="0" anchor="t">
            <a:spAutoFit/>
          </a:bodyPr>
          <a:lstStyle/>
          <a:p>
            <a:pPr marL="0" lvl="0" indent="0" algn="l">
              <a:lnSpc>
                <a:spcPts val="8399"/>
              </a:lnSpc>
              <a:spcBef>
                <a:spcPct val="0"/>
              </a:spcBef>
            </a:pPr>
            <a:r>
              <a:rPr lang="en-US" sz="6999">
                <a:solidFill>
                  <a:srgbClr val="000000"/>
                </a:solidFill>
                <a:latin typeface="Public Sans Bold"/>
                <a:ea typeface="Public Sans Bold"/>
                <a:cs typeface="Public Sans Bold"/>
                <a:sym typeface="Public Sans Bold"/>
              </a:rPr>
              <a:t>Analysis</a:t>
            </a:r>
          </a:p>
        </p:txBody>
      </p:sp>
      <p:sp>
        <p:nvSpPr>
          <p:cNvPr id="17" name="TextBox 17"/>
          <p:cNvSpPr txBox="1"/>
          <p:nvPr/>
        </p:nvSpPr>
        <p:spPr>
          <a:xfrm>
            <a:off x="12091294" y="2009099"/>
            <a:ext cx="5335134" cy="1172845"/>
          </a:xfrm>
          <a:prstGeom prst="rect">
            <a:avLst/>
          </a:prstGeom>
        </p:spPr>
        <p:txBody>
          <a:bodyPr lIns="0" tIns="0" rIns="0" bIns="0" rtlCol="0" anchor="t">
            <a:spAutoFit/>
          </a:bodyPr>
          <a:lstStyle/>
          <a:p>
            <a:pPr algn="just">
              <a:lnSpc>
                <a:spcPts val="3079"/>
              </a:lnSpc>
            </a:pPr>
            <a:r>
              <a:rPr lang="en-US" sz="2199">
                <a:solidFill>
                  <a:srgbClr val="000000"/>
                </a:solidFill>
                <a:latin typeface="Public Sans"/>
                <a:ea typeface="Public Sans"/>
                <a:cs typeface="Public Sans"/>
                <a:sym typeface="Public Sans"/>
              </a:rPr>
              <a:t>Mean scores increased from 65.4(SD=8.7) at pre-test to 72.8(SD=7.9) at post-test for experimental group</a:t>
            </a:r>
          </a:p>
        </p:txBody>
      </p:sp>
      <p:sp>
        <p:nvSpPr>
          <p:cNvPr id="18" name="TextBox 18"/>
          <p:cNvSpPr txBox="1"/>
          <p:nvPr/>
        </p:nvSpPr>
        <p:spPr>
          <a:xfrm>
            <a:off x="12091294" y="4723765"/>
            <a:ext cx="5335134" cy="782320"/>
          </a:xfrm>
          <a:prstGeom prst="rect">
            <a:avLst/>
          </a:prstGeom>
        </p:spPr>
        <p:txBody>
          <a:bodyPr lIns="0" tIns="0" rIns="0" bIns="0" rtlCol="0" anchor="t">
            <a:spAutoFit/>
          </a:bodyPr>
          <a:lstStyle/>
          <a:p>
            <a:pPr marL="0" lvl="1" indent="0" algn="just">
              <a:lnSpc>
                <a:spcPts val="3079"/>
              </a:lnSpc>
              <a:spcBef>
                <a:spcPct val="0"/>
              </a:spcBef>
            </a:pPr>
            <a:r>
              <a:rPr lang="en-US" sz="2199">
                <a:solidFill>
                  <a:srgbClr val="000000"/>
                </a:solidFill>
                <a:latin typeface="Public Sans"/>
                <a:ea typeface="Public Sans"/>
                <a:cs typeface="Public Sans"/>
                <a:sym typeface="Public Sans"/>
              </a:rPr>
              <a:t>Value F (df=1,38, p=0.03) was significant, leading to rejection of H0</a:t>
            </a:r>
          </a:p>
        </p:txBody>
      </p:sp>
      <p:sp>
        <p:nvSpPr>
          <p:cNvPr id="19" name="TextBox 19"/>
          <p:cNvSpPr txBox="1"/>
          <p:nvPr/>
        </p:nvSpPr>
        <p:spPr>
          <a:xfrm>
            <a:off x="12091294" y="6657381"/>
            <a:ext cx="5335134" cy="1953895"/>
          </a:xfrm>
          <a:prstGeom prst="rect">
            <a:avLst/>
          </a:prstGeom>
        </p:spPr>
        <p:txBody>
          <a:bodyPr lIns="0" tIns="0" rIns="0" bIns="0" rtlCol="0" anchor="t">
            <a:spAutoFit/>
          </a:bodyPr>
          <a:lstStyle/>
          <a:p>
            <a:pPr marL="0" lvl="1" indent="0" algn="just">
              <a:lnSpc>
                <a:spcPts val="3079"/>
              </a:lnSpc>
              <a:spcBef>
                <a:spcPct val="0"/>
              </a:spcBef>
            </a:pPr>
            <a:r>
              <a:rPr lang="en-US" sz="2199">
                <a:solidFill>
                  <a:srgbClr val="000000"/>
                </a:solidFill>
                <a:latin typeface="Public Sans"/>
                <a:ea typeface="Public Sans"/>
                <a:cs typeface="Public Sans"/>
                <a:sym typeface="Public Sans"/>
              </a:rPr>
              <a:t>This indicates that positive education program effectively improves sports values and reduces favorable attitudes towards doping among young athletes in experimental group</a:t>
            </a:r>
          </a:p>
        </p:txBody>
      </p:sp>
      <p:sp>
        <p:nvSpPr>
          <p:cNvPr id="20" name="TextBox 20"/>
          <p:cNvSpPr txBox="1"/>
          <p:nvPr/>
        </p:nvSpPr>
        <p:spPr>
          <a:xfrm>
            <a:off x="560378" y="9567848"/>
            <a:ext cx="7927891" cy="464820"/>
          </a:xfrm>
          <a:prstGeom prst="rect">
            <a:avLst/>
          </a:prstGeom>
        </p:spPr>
        <p:txBody>
          <a:bodyPr lIns="0" tIns="0" rIns="0" bIns="0" rtlCol="0" anchor="t">
            <a:spAutoFit/>
          </a:bodyPr>
          <a:lstStyle/>
          <a:p>
            <a:pPr marL="0" lvl="0" indent="0" algn="l">
              <a:lnSpc>
                <a:spcPts val="3779"/>
              </a:lnSpc>
              <a:spcBef>
                <a:spcPct val="0"/>
              </a:spcBef>
            </a:pPr>
            <a:r>
              <a:rPr lang="en-US" sz="2700">
                <a:solidFill>
                  <a:srgbClr val="000000"/>
                </a:solidFill>
                <a:latin typeface="Public Sans Bold"/>
                <a:ea typeface="Public Sans Bold"/>
                <a:cs typeface="Public Sans Bold"/>
                <a:sym typeface="Public Sans Bold"/>
              </a:rPr>
              <a:t>Mean scores for control and experimental group</a:t>
            </a:r>
          </a:p>
        </p:txBody>
      </p:sp>
      <p:grpSp>
        <p:nvGrpSpPr>
          <p:cNvPr id="21" name="Group 21"/>
          <p:cNvGrpSpPr/>
          <p:nvPr/>
        </p:nvGrpSpPr>
        <p:grpSpPr>
          <a:xfrm>
            <a:off x="1888636" y="8882905"/>
            <a:ext cx="375395" cy="375395"/>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090"/>
            </a:solidFill>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2379405" y="8419847"/>
            <a:ext cx="5335134" cy="391795"/>
          </a:xfrm>
          <a:prstGeom prst="rect">
            <a:avLst/>
          </a:prstGeom>
        </p:spPr>
        <p:txBody>
          <a:bodyPr lIns="0" tIns="0" rIns="0" bIns="0" rtlCol="0" anchor="t">
            <a:spAutoFit/>
          </a:bodyPr>
          <a:lstStyle/>
          <a:p>
            <a:pPr algn="just">
              <a:lnSpc>
                <a:spcPts val="3079"/>
              </a:lnSpc>
            </a:pPr>
            <a:r>
              <a:rPr lang="en-US" sz="2199">
                <a:solidFill>
                  <a:srgbClr val="000000"/>
                </a:solidFill>
                <a:latin typeface="Public Sans"/>
                <a:ea typeface="Public Sans"/>
                <a:cs typeface="Public Sans"/>
                <a:sym typeface="Public Sans"/>
              </a:rPr>
              <a:t>Experimental group</a:t>
            </a:r>
          </a:p>
        </p:txBody>
      </p:sp>
      <p:sp>
        <p:nvSpPr>
          <p:cNvPr id="25" name="TextBox 25"/>
          <p:cNvSpPr txBox="1"/>
          <p:nvPr/>
        </p:nvSpPr>
        <p:spPr>
          <a:xfrm>
            <a:off x="2379405" y="8866505"/>
            <a:ext cx="5335134" cy="391795"/>
          </a:xfrm>
          <a:prstGeom prst="rect">
            <a:avLst/>
          </a:prstGeom>
        </p:spPr>
        <p:txBody>
          <a:bodyPr lIns="0" tIns="0" rIns="0" bIns="0" rtlCol="0" anchor="t">
            <a:spAutoFit/>
          </a:bodyPr>
          <a:lstStyle/>
          <a:p>
            <a:pPr algn="just">
              <a:lnSpc>
                <a:spcPts val="3079"/>
              </a:lnSpc>
            </a:pPr>
            <a:r>
              <a:rPr lang="en-US" sz="2199">
                <a:solidFill>
                  <a:srgbClr val="000000"/>
                </a:solidFill>
                <a:latin typeface="Public Sans"/>
                <a:ea typeface="Public Sans"/>
                <a:cs typeface="Public Sans"/>
                <a:sym typeface="Public Sans"/>
              </a:rPr>
              <a:t>Control group</a:t>
            </a:r>
          </a:p>
        </p:txBody>
      </p:sp>
      <p:grpSp>
        <p:nvGrpSpPr>
          <p:cNvPr id="26" name="Group 26"/>
          <p:cNvGrpSpPr/>
          <p:nvPr/>
        </p:nvGrpSpPr>
        <p:grpSpPr>
          <a:xfrm>
            <a:off x="15410771" y="-1932229"/>
            <a:ext cx="3697059" cy="3697059"/>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FD6220"/>
              </a:solidFill>
              <a:prstDash val="solid"/>
              <a:miter/>
            </a:ln>
          </p:spPr>
        </p:sp>
        <p:sp>
          <p:nvSpPr>
            <p:cNvPr id="28" name="TextBox 2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86615" y="2383252"/>
            <a:ext cx="1546686" cy="1546686"/>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F1F1"/>
            </a:solidFill>
          </p:spPr>
        </p:sp>
      </p:grpSp>
      <p:sp>
        <p:nvSpPr>
          <p:cNvPr id="4" name="Freeform 4"/>
          <p:cNvSpPr/>
          <p:nvPr/>
        </p:nvSpPr>
        <p:spPr>
          <a:xfrm>
            <a:off x="2163453" y="2658700"/>
            <a:ext cx="793011" cy="995790"/>
          </a:xfrm>
          <a:custGeom>
            <a:avLst/>
            <a:gdLst/>
            <a:ahLst/>
            <a:cxnLst/>
            <a:rect l="l" t="t" r="r" b="b"/>
            <a:pathLst>
              <a:path w="793011" h="995790">
                <a:moveTo>
                  <a:pt x="0" y="0"/>
                </a:moveTo>
                <a:lnTo>
                  <a:pt x="793011" y="0"/>
                </a:lnTo>
                <a:lnTo>
                  <a:pt x="793011" y="995790"/>
                </a:lnTo>
                <a:lnTo>
                  <a:pt x="0" y="9957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1786615" y="7422060"/>
            <a:ext cx="1546686" cy="1546686"/>
            <a:chOff x="0" y="0"/>
            <a:chExt cx="2062248" cy="2062248"/>
          </a:xfrm>
        </p:grpSpPr>
        <p:grpSp>
          <p:nvGrpSpPr>
            <p:cNvPr id="6" name="Group 6"/>
            <p:cNvGrpSpPr/>
            <p:nvPr/>
          </p:nvGrpSpPr>
          <p:grpSpPr>
            <a:xfrm>
              <a:off x="0" y="0"/>
              <a:ext cx="2062248" cy="2062248"/>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F1F1"/>
              </a:solidFill>
            </p:spPr>
          </p:sp>
        </p:grpSp>
        <p:sp>
          <p:nvSpPr>
            <p:cNvPr id="8" name="Freeform 8"/>
            <p:cNvSpPr/>
            <p:nvPr/>
          </p:nvSpPr>
          <p:spPr>
            <a:xfrm>
              <a:off x="349711" y="526878"/>
              <a:ext cx="1362827" cy="1008492"/>
            </a:xfrm>
            <a:custGeom>
              <a:avLst/>
              <a:gdLst/>
              <a:ahLst/>
              <a:cxnLst/>
              <a:rect l="l" t="t" r="r" b="b"/>
              <a:pathLst>
                <a:path w="1362827" h="1008492">
                  <a:moveTo>
                    <a:pt x="0" y="0"/>
                  </a:moveTo>
                  <a:lnTo>
                    <a:pt x="1362826" y="0"/>
                  </a:lnTo>
                  <a:lnTo>
                    <a:pt x="1362826" y="1008492"/>
                  </a:lnTo>
                  <a:lnTo>
                    <a:pt x="0" y="10084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grpSp>
        <p:nvGrpSpPr>
          <p:cNvPr id="9" name="Group 9"/>
          <p:cNvGrpSpPr/>
          <p:nvPr/>
        </p:nvGrpSpPr>
        <p:grpSpPr>
          <a:xfrm>
            <a:off x="1786615" y="4902656"/>
            <a:ext cx="1546686" cy="1546686"/>
            <a:chOff x="0" y="0"/>
            <a:chExt cx="2062248" cy="2062248"/>
          </a:xfrm>
        </p:grpSpPr>
        <p:grpSp>
          <p:nvGrpSpPr>
            <p:cNvPr id="10" name="Group 10"/>
            <p:cNvGrpSpPr/>
            <p:nvPr/>
          </p:nvGrpSpPr>
          <p:grpSpPr>
            <a:xfrm>
              <a:off x="0" y="0"/>
              <a:ext cx="2062248" cy="2062248"/>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F1F1"/>
              </a:solidFill>
            </p:spPr>
          </p:sp>
        </p:grpSp>
        <p:sp>
          <p:nvSpPr>
            <p:cNvPr id="12" name="Freeform 12"/>
            <p:cNvSpPr/>
            <p:nvPr/>
          </p:nvSpPr>
          <p:spPr>
            <a:xfrm>
              <a:off x="437523" y="439682"/>
              <a:ext cx="1187201" cy="1182884"/>
            </a:xfrm>
            <a:custGeom>
              <a:avLst/>
              <a:gdLst/>
              <a:ahLst/>
              <a:cxnLst/>
              <a:rect l="l" t="t" r="r" b="b"/>
              <a:pathLst>
                <a:path w="1187201" h="1182884">
                  <a:moveTo>
                    <a:pt x="0" y="0"/>
                  </a:moveTo>
                  <a:lnTo>
                    <a:pt x="1187201" y="0"/>
                  </a:lnTo>
                  <a:lnTo>
                    <a:pt x="1187201" y="1182884"/>
                  </a:lnTo>
                  <a:lnTo>
                    <a:pt x="0" y="11828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grpSp>
        <p:nvGrpSpPr>
          <p:cNvPr id="13" name="Group 13"/>
          <p:cNvGrpSpPr/>
          <p:nvPr/>
        </p:nvGrpSpPr>
        <p:grpSpPr>
          <a:xfrm>
            <a:off x="15410771" y="-1932229"/>
            <a:ext cx="3697059" cy="3697059"/>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FD6220"/>
              </a:solidFill>
              <a:prstDash val="solid"/>
              <a:miter/>
            </a:ln>
          </p:spPr>
        </p:sp>
        <p:sp>
          <p:nvSpPr>
            <p:cNvPr id="15" name="TextBox 1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6600866" y="490537"/>
            <a:ext cx="6380431" cy="1066800"/>
          </a:xfrm>
          <a:prstGeom prst="rect">
            <a:avLst/>
          </a:prstGeom>
        </p:spPr>
        <p:txBody>
          <a:bodyPr lIns="0" tIns="0" rIns="0" bIns="0" rtlCol="0" anchor="t">
            <a:spAutoFit/>
          </a:bodyPr>
          <a:lstStyle/>
          <a:p>
            <a:pPr marL="0" lvl="0" indent="0" algn="l">
              <a:lnSpc>
                <a:spcPts val="8399"/>
              </a:lnSpc>
              <a:spcBef>
                <a:spcPct val="0"/>
              </a:spcBef>
            </a:pPr>
            <a:r>
              <a:rPr lang="en-US" sz="6999">
                <a:solidFill>
                  <a:srgbClr val="000000"/>
                </a:solidFill>
                <a:latin typeface="Public Sans Bold"/>
                <a:ea typeface="Public Sans Bold"/>
                <a:cs typeface="Public Sans Bold"/>
                <a:sym typeface="Public Sans Bold"/>
              </a:rPr>
              <a:t> Conclusion</a:t>
            </a:r>
          </a:p>
        </p:txBody>
      </p:sp>
      <p:sp>
        <p:nvSpPr>
          <p:cNvPr id="17" name="TextBox 17"/>
          <p:cNvSpPr txBox="1"/>
          <p:nvPr/>
        </p:nvSpPr>
        <p:spPr>
          <a:xfrm>
            <a:off x="4027744" y="2528580"/>
            <a:ext cx="12620478" cy="1198880"/>
          </a:xfrm>
          <a:prstGeom prst="rect">
            <a:avLst/>
          </a:prstGeom>
        </p:spPr>
        <p:txBody>
          <a:bodyPr lIns="0" tIns="0" rIns="0" bIns="0" rtlCol="0" anchor="t">
            <a:spAutoFit/>
          </a:bodyPr>
          <a:lstStyle/>
          <a:p>
            <a:pPr algn="just">
              <a:lnSpc>
                <a:spcPts val="3219"/>
              </a:lnSpc>
            </a:pPr>
            <a:r>
              <a:rPr lang="en-US" sz="2299">
                <a:solidFill>
                  <a:srgbClr val="000000"/>
                </a:solidFill>
                <a:latin typeface="Public Sans Bold"/>
                <a:ea typeface="Public Sans Bold"/>
                <a:cs typeface="Public Sans Bold"/>
                <a:sym typeface="Public Sans Bold"/>
              </a:rPr>
              <a:t>The experimental group had notable changes as a result of positive attitudes promoted by positive education intervention program, which includes components of Positive Emotion (P), Engagement (E), Positive Relationship (R), Meaning (M) and Accomplishment (A).</a:t>
            </a:r>
          </a:p>
        </p:txBody>
      </p:sp>
      <p:sp>
        <p:nvSpPr>
          <p:cNvPr id="18" name="TextBox 18"/>
          <p:cNvSpPr txBox="1"/>
          <p:nvPr/>
        </p:nvSpPr>
        <p:spPr>
          <a:xfrm>
            <a:off x="4027744" y="7567387"/>
            <a:ext cx="12620478" cy="1198880"/>
          </a:xfrm>
          <a:prstGeom prst="rect">
            <a:avLst/>
          </a:prstGeom>
        </p:spPr>
        <p:txBody>
          <a:bodyPr lIns="0" tIns="0" rIns="0" bIns="0" rtlCol="0" anchor="t">
            <a:spAutoFit/>
          </a:bodyPr>
          <a:lstStyle/>
          <a:p>
            <a:pPr algn="just">
              <a:lnSpc>
                <a:spcPts val="3219"/>
              </a:lnSpc>
            </a:pPr>
            <a:r>
              <a:rPr lang="en-US" sz="2299">
                <a:solidFill>
                  <a:srgbClr val="000000"/>
                </a:solidFill>
                <a:latin typeface="Public Sans Bold"/>
                <a:ea typeface="Public Sans Bold"/>
                <a:cs typeface="Public Sans Bold"/>
                <a:sym typeface="Public Sans Bold"/>
              </a:rPr>
              <a:t>Future studiess should look at longer intervention periods and bigger sample numbers to understand the long-term advantages of positive education intervention for promoting clean sport in young athletes.</a:t>
            </a:r>
          </a:p>
        </p:txBody>
      </p:sp>
      <p:sp>
        <p:nvSpPr>
          <p:cNvPr id="19" name="TextBox 19"/>
          <p:cNvSpPr txBox="1"/>
          <p:nvPr/>
        </p:nvSpPr>
        <p:spPr>
          <a:xfrm>
            <a:off x="4027744" y="4474666"/>
            <a:ext cx="12620478" cy="798830"/>
          </a:xfrm>
          <a:prstGeom prst="rect">
            <a:avLst/>
          </a:prstGeom>
        </p:spPr>
        <p:txBody>
          <a:bodyPr lIns="0" tIns="0" rIns="0" bIns="0" rtlCol="0" anchor="t">
            <a:spAutoFit/>
          </a:bodyPr>
          <a:lstStyle/>
          <a:p>
            <a:pPr algn="just">
              <a:lnSpc>
                <a:spcPts val="3219"/>
              </a:lnSpc>
            </a:pPr>
            <a:r>
              <a:rPr lang="en-US" sz="2299">
                <a:solidFill>
                  <a:srgbClr val="000000"/>
                </a:solidFill>
                <a:latin typeface="Public Sans Bold"/>
                <a:ea typeface="Public Sans Bold"/>
                <a:cs typeface="Public Sans Bold"/>
                <a:sym typeface="Public Sans Bold"/>
              </a:rPr>
              <a:t>The intervention can empower young athletes and assist development of habits that improve their general well-being by wisely promoting positive values.</a:t>
            </a:r>
          </a:p>
        </p:txBody>
      </p:sp>
      <p:sp>
        <p:nvSpPr>
          <p:cNvPr id="20" name="TextBox 20"/>
          <p:cNvSpPr txBox="1"/>
          <p:nvPr/>
        </p:nvSpPr>
        <p:spPr>
          <a:xfrm>
            <a:off x="4027744" y="5821326"/>
            <a:ext cx="12620478" cy="1198880"/>
          </a:xfrm>
          <a:prstGeom prst="rect">
            <a:avLst/>
          </a:prstGeom>
        </p:spPr>
        <p:txBody>
          <a:bodyPr lIns="0" tIns="0" rIns="0" bIns="0" rtlCol="0" anchor="t">
            <a:spAutoFit/>
          </a:bodyPr>
          <a:lstStyle/>
          <a:p>
            <a:pPr algn="just">
              <a:lnSpc>
                <a:spcPts val="3219"/>
              </a:lnSpc>
            </a:pPr>
            <a:r>
              <a:rPr lang="en-US" sz="2299">
                <a:solidFill>
                  <a:srgbClr val="000000"/>
                </a:solidFill>
                <a:latin typeface="Public Sans Bold"/>
                <a:ea typeface="Public Sans Bold"/>
                <a:cs typeface="Public Sans Bold"/>
                <a:sym typeface="Public Sans Bold"/>
              </a:rPr>
              <a:t>School-based doping prevention intervention program has proved to be feasible and effective in increasing knowledge, reducing favorable attitudes towards doping, and enhancing clean sport values.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pSp>
        <p:nvGrpSpPr>
          <p:cNvPr id="2" name="Group 2"/>
          <p:cNvGrpSpPr/>
          <p:nvPr/>
        </p:nvGrpSpPr>
        <p:grpSpPr>
          <a:xfrm>
            <a:off x="16786360" y="-353712"/>
            <a:ext cx="10994424" cy="10994424"/>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619125" cap="sq">
              <a:solidFill>
                <a:srgbClr val="FD6220">
                  <a:alpha val="11765"/>
                </a:srgbClr>
              </a:solidFill>
              <a:prstDash val="solid"/>
              <a:miter/>
            </a:ln>
          </p:spPr>
        </p:sp>
        <p:sp>
          <p:nvSpPr>
            <p:cNvPr id="4" name="TextBox 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21002" y="-639482"/>
            <a:ext cx="18409002" cy="11166331"/>
          </a:xfrm>
          <a:custGeom>
            <a:avLst/>
            <a:gdLst/>
            <a:ahLst/>
            <a:cxnLst/>
            <a:rect l="l" t="t" r="r" b="b"/>
            <a:pathLst>
              <a:path w="18409002" h="11166331">
                <a:moveTo>
                  <a:pt x="0" y="0"/>
                </a:moveTo>
                <a:lnTo>
                  <a:pt x="18409002" y="0"/>
                </a:lnTo>
                <a:lnTo>
                  <a:pt x="18409002" y="11166330"/>
                </a:lnTo>
                <a:lnTo>
                  <a:pt x="0" y="11166330"/>
                </a:lnTo>
                <a:lnTo>
                  <a:pt x="0" y="0"/>
                </a:lnTo>
                <a:close/>
              </a:path>
            </a:pathLst>
          </a:custGeom>
          <a:blipFill>
            <a:blip r:embed="rId2"/>
            <a:stretch>
              <a:fillRect t="-6850" b="-3139"/>
            </a:stretch>
          </a:blipFill>
        </p:spPr>
      </p:sp>
      <p:sp>
        <p:nvSpPr>
          <p:cNvPr id="6" name="TextBox 6"/>
          <p:cNvSpPr txBox="1"/>
          <p:nvPr/>
        </p:nvSpPr>
        <p:spPr>
          <a:xfrm>
            <a:off x="5505973" y="4352509"/>
            <a:ext cx="8538243" cy="1506197"/>
          </a:xfrm>
          <a:prstGeom prst="rect">
            <a:avLst/>
          </a:prstGeom>
        </p:spPr>
        <p:txBody>
          <a:bodyPr lIns="0" tIns="0" rIns="0" bIns="0" rtlCol="0" anchor="t">
            <a:spAutoFit/>
          </a:bodyPr>
          <a:lstStyle/>
          <a:p>
            <a:pPr algn="ctr">
              <a:lnSpc>
                <a:spcPts val="10947"/>
              </a:lnSpc>
            </a:pPr>
            <a:r>
              <a:rPr lang="en-US" sz="12030">
                <a:solidFill>
                  <a:srgbClr val="191919"/>
                </a:solidFill>
                <a:latin typeface="Gotham Bold Italics"/>
                <a:ea typeface="Gotham Bold Italics"/>
                <a:cs typeface="Gotham Bold Italics"/>
                <a:sym typeface="Gotham Bold Italics"/>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pSp>
        <p:nvGrpSpPr>
          <p:cNvPr id="2" name="Group 2"/>
          <p:cNvGrpSpPr/>
          <p:nvPr/>
        </p:nvGrpSpPr>
        <p:grpSpPr>
          <a:xfrm>
            <a:off x="10698406" y="-65929"/>
            <a:ext cx="7116661" cy="11114981"/>
            <a:chOff x="0" y="0"/>
            <a:chExt cx="4065755" cy="6350000"/>
          </a:xfrm>
        </p:grpSpPr>
        <p:sp>
          <p:nvSpPr>
            <p:cNvPr id="3" name="Freeform 3"/>
            <p:cNvSpPr/>
            <p:nvPr/>
          </p:nvSpPr>
          <p:spPr>
            <a:xfrm>
              <a:off x="0" y="0"/>
              <a:ext cx="4065755" cy="6350000"/>
            </a:xfrm>
            <a:custGeom>
              <a:avLst/>
              <a:gdLst/>
              <a:ahLst/>
              <a:cxnLst/>
              <a:rect l="l" t="t" r="r" b="b"/>
              <a:pathLst>
                <a:path w="4065755" h="6350000">
                  <a:moveTo>
                    <a:pt x="0" y="3175000"/>
                  </a:moveTo>
                  <a:cubicBezTo>
                    <a:pt x="0" y="4928870"/>
                    <a:pt x="1819832" y="6350000"/>
                    <a:pt x="4065755" y="6350000"/>
                  </a:cubicBezTo>
                  <a:lnTo>
                    <a:pt x="4065755" y="0"/>
                  </a:lnTo>
                  <a:cubicBezTo>
                    <a:pt x="1819832" y="0"/>
                    <a:pt x="0" y="1421130"/>
                    <a:pt x="0" y="3175000"/>
                  </a:cubicBezTo>
                  <a:close/>
                </a:path>
              </a:pathLst>
            </a:custGeom>
            <a:blipFill>
              <a:blip r:embed="rId2"/>
              <a:stretch>
                <a:fillRect l="-4460" r="-113382"/>
              </a:stretch>
            </a:blipFill>
          </p:spPr>
        </p:sp>
      </p:grpSp>
      <p:grpSp>
        <p:nvGrpSpPr>
          <p:cNvPr id="4" name="Group 4"/>
          <p:cNvGrpSpPr/>
          <p:nvPr/>
        </p:nvGrpSpPr>
        <p:grpSpPr>
          <a:xfrm rot="3945801">
            <a:off x="9556545" y="7330489"/>
            <a:ext cx="4776403" cy="4776403"/>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220"/>
            </a:solidFill>
          </p:spPr>
        </p:sp>
        <p:sp>
          <p:nvSpPr>
            <p:cNvPr id="6" name="TextBox 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3945801">
            <a:off x="9800629" y="6511427"/>
            <a:ext cx="1577153" cy="3243522"/>
          </a:xfrm>
          <a:custGeom>
            <a:avLst/>
            <a:gdLst/>
            <a:ahLst/>
            <a:cxnLst/>
            <a:rect l="l" t="t" r="r" b="b"/>
            <a:pathLst>
              <a:path w="1577153" h="3243522">
                <a:moveTo>
                  <a:pt x="0" y="0"/>
                </a:moveTo>
                <a:lnTo>
                  <a:pt x="1577154" y="0"/>
                </a:lnTo>
                <a:lnTo>
                  <a:pt x="1577154" y="3243523"/>
                </a:lnTo>
                <a:lnTo>
                  <a:pt x="0" y="3243523"/>
                </a:lnTo>
                <a:lnTo>
                  <a:pt x="0" y="0"/>
                </a:lnTo>
                <a:close/>
              </a:path>
            </a:pathLst>
          </a:custGeom>
          <a:blipFill>
            <a:blip r:embed="rId3">
              <a:extLst>
                <a:ext uri="{96DAC541-7B7A-43D3-8B79-37D633B846F1}">
                  <asvg:svgBlip xmlns:asvg="http://schemas.microsoft.com/office/drawing/2016/SVG/main" r:embed="rId4"/>
                </a:ext>
              </a:extLst>
            </a:blip>
            <a:stretch>
              <a:fillRect r="-204881"/>
            </a:stretch>
          </a:blipFill>
        </p:spPr>
      </p:sp>
      <p:sp>
        <p:nvSpPr>
          <p:cNvPr id="8" name="TextBox 8"/>
          <p:cNvSpPr txBox="1"/>
          <p:nvPr/>
        </p:nvSpPr>
        <p:spPr>
          <a:xfrm>
            <a:off x="1456393" y="1295400"/>
            <a:ext cx="8285002" cy="1577800"/>
          </a:xfrm>
          <a:prstGeom prst="rect">
            <a:avLst/>
          </a:prstGeom>
        </p:spPr>
        <p:txBody>
          <a:bodyPr lIns="0" tIns="0" rIns="0" bIns="0" rtlCol="0" anchor="t">
            <a:spAutoFit/>
          </a:bodyPr>
          <a:lstStyle/>
          <a:p>
            <a:pPr algn="l">
              <a:lnSpc>
                <a:spcPts val="11753"/>
              </a:lnSpc>
            </a:pPr>
            <a:r>
              <a:rPr lang="en-US" sz="12116" spc="605">
                <a:solidFill>
                  <a:srgbClr val="191919"/>
                </a:solidFill>
                <a:latin typeface="Gotham Bold"/>
                <a:ea typeface="Gotham Bold"/>
                <a:cs typeface="Gotham Bold"/>
                <a:sym typeface="Gotham Bold"/>
              </a:rPr>
              <a:t>Speaker 1</a:t>
            </a:r>
          </a:p>
        </p:txBody>
      </p:sp>
      <p:sp>
        <p:nvSpPr>
          <p:cNvPr id="9" name="TextBox 9"/>
          <p:cNvSpPr txBox="1"/>
          <p:nvPr/>
        </p:nvSpPr>
        <p:spPr>
          <a:xfrm>
            <a:off x="1456393" y="3005226"/>
            <a:ext cx="8595102" cy="1575006"/>
          </a:xfrm>
          <a:prstGeom prst="rect">
            <a:avLst/>
          </a:prstGeom>
        </p:spPr>
        <p:txBody>
          <a:bodyPr lIns="0" tIns="0" rIns="0" bIns="0" rtlCol="0" anchor="t">
            <a:spAutoFit/>
          </a:bodyPr>
          <a:lstStyle/>
          <a:p>
            <a:pPr algn="l">
              <a:lnSpc>
                <a:spcPts val="6327"/>
              </a:lnSpc>
            </a:pPr>
            <a:r>
              <a:rPr lang="en-US" sz="4519">
                <a:solidFill>
                  <a:srgbClr val="191919"/>
                </a:solidFill>
                <a:latin typeface="Gotham Bold"/>
                <a:ea typeface="Gotham Bold"/>
                <a:cs typeface="Gotham Bold"/>
                <a:sym typeface="Gotham Bold"/>
              </a:rPr>
              <a:t>Prof. Dr. Haslinda Abdullah</a:t>
            </a:r>
          </a:p>
          <a:p>
            <a:pPr algn="l">
              <a:lnSpc>
                <a:spcPts val="6327"/>
              </a:lnSpc>
            </a:pPr>
            <a:endParaRPr lang="en-US" sz="4519">
              <a:solidFill>
                <a:srgbClr val="191919"/>
              </a:solidFill>
              <a:latin typeface="Gotham Bold"/>
              <a:ea typeface="Gotham Bold"/>
              <a:cs typeface="Gotham Bold"/>
              <a:sym typeface="Gotham Bold"/>
            </a:endParaRPr>
          </a:p>
        </p:txBody>
      </p:sp>
      <p:sp>
        <p:nvSpPr>
          <p:cNvPr id="10" name="TextBox 10"/>
          <p:cNvSpPr txBox="1"/>
          <p:nvPr/>
        </p:nvSpPr>
        <p:spPr>
          <a:xfrm>
            <a:off x="1456393" y="3986067"/>
            <a:ext cx="7854344" cy="2066393"/>
          </a:xfrm>
          <a:prstGeom prst="rect">
            <a:avLst/>
          </a:prstGeom>
        </p:spPr>
        <p:txBody>
          <a:bodyPr lIns="0" tIns="0" rIns="0" bIns="0" rtlCol="0" anchor="t">
            <a:spAutoFit/>
          </a:bodyPr>
          <a:lstStyle/>
          <a:p>
            <a:pPr algn="l">
              <a:lnSpc>
                <a:spcPts val="4200"/>
              </a:lnSpc>
            </a:pPr>
            <a:r>
              <a:rPr lang="en-US" sz="3000">
                <a:solidFill>
                  <a:srgbClr val="191919"/>
                </a:solidFill>
                <a:latin typeface="Gotham Bold"/>
                <a:ea typeface="Gotham Bold"/>
                <a:cs typeface="Gotham Bold"/>
                <a:sym typeface="Gotham Bold"/>
              </a:rPr>
              <a:t>Director</a:t>
            </a:r>
          </a:p>
          <a:p>
            <a:pPr algn="l">
              <a:lnSpc>
                <a:spcPts val="4200"/>
              </a:lnSpc>
            </a:pPr>
            <a:r>
              <a:rPr lang="en-US" sz="3000">
                <a:solidFill>
                  <a:srgbClr val="191919"/>
                </a:solidFill>
                <a:latin typeface="Gotham Bold"/>
                <a:ea typeface="Gotham Bold"/>
                <a:cs typeface="Gotham Bold"/>
                <a:sym typeface="Gotham Bold"/>
              </a:rPr>
              <a:t>Institute of Social Science,</a:t>
            </a:r>
          </a:p>
          <a:p>
            <a:pPr algn="l">
              <a:lnSpc>
                <a:spcPts val="4200"/>
              </a:lnSpc>
            </a:pPr>
            <a:r>
              <a:rPr lang="en-US" sz="3000">
                <a:solidFill>
                  <a:srgbClr val="191919"/>
                </a:solidFill>
                <a:latin typeface="Gotham Bold"/>
                <a:ea typeface="Gotham Bold"/>
                <a:cs typeface="Gotham Bold"/>
                <a:sym typeface="Gotham Bold"/>
              </a:rPr>
              <a:t>Universiti Putra Malaysia</a:t>
            </a:r>
          </a:p>
          <a:p>
            <a:pPr algn="l">
              <a:lnSpc>
                <a:spcPts val="4200"/>
              </a:lnSpc>
            </a:pPr>
            <a:endParaRPr lang="en-US" sz="3000">
              <a:solidFill>
                <a:srgbClr val="191919"/>
              </a:solidFill>
              <a:latin typeface="Gotham Bold"/>
              <a:ea typeface="Gotham Bold"/>
              <a:cs typeface="Gotham Bold"/>
              <a:sym typeface="Gotham Bold"/>
            </a:endParaRPr>
          </a:p>
        </p:txBody>
      </p:sp>
      <p:sp>
        <p:nvSpPr>
          <p:cNvPr id="11" name="TextBox 11"/>
          <p:cNvSpPr txBox="1"/>
          <p:nvPr/>
        </p:nvSpPr>
        <p:spPr>
          <a:xfrm>
            <a:off x="1456393" y="6681701"/>
            <a:ext cx="7854344" cy="1028426"/>
          </a:xfrm>
          <a:prstGeom prst="rect">
            <a:avLst/>
          </a:prstGeom>
        </p:spPr>
        <p:txBody>
          <a:bodyPr lIns="0" tIns="0" rIns="0" bIns="0" rtlCol="0" anchor="t">
            <a:spAutoFit/>
          </a:bodyPr>
          <a:lstStyle/>
          <a:p>
            <a:pPr algn="l">
              <a:lnSpc>
                <a:spcPts val="4200"/>
              </a:lnSpc>
            </a:pPr>
            <a:r>
              <a:rPr lang="en-US" sz="3000">
                <a:solidFill>
                  <a:srgbClr val="191919"/>
                </a:solidFill>
                <a:latin typeface="Gotham Bold"/>
                <a:ea typeface="Gotham Bold"/>
                <a:cs typeface="Gotham Bold"/>
                <a:sym typeface="Gotham Bold"/>
              </a:rPr>
              <a:t>Prof. Dr. Haslinda is specialized in applied psychology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TextBox 2"/>
          <p:cNvSpPr txBox="1"/>
          <p:nvPr/>
        </p:nvSpPr>
        <p:spPr>
          <a:xfrm>
            <a:off x="1028700" y="612045"/>
            <a:ext cx="15852951" cy="2245455"/>
          </a:xfrm>
          <a:prstGeom prst="rect">
            <a:avLst/>
          </a:prstGeom>
        </p:spPr>
        <p:txBody>
          <a:bodyPr lIns="0" tIns="0" rIns="0" bIns="0" rtlCol="0" anchor="t">
            <a:spAutoFit/>
          </a:bodyPr>
          <a:lstStyle/>
          <a:p>
            <a:pPr algn="ctr">
              <a:lnSpc>
                <a:spcPts val="9059"/>
              </a:lnSpc>
            </a:pPr>
            <a:r>
              <a:rPr lang="en-US" sz="6471">
                <a:solidFill>
                  <a:srgbClr val="191919"/>
                </a:solidFill>
                <a:latin typeface="Gotham Bold"/>
                <a:ea typeface="Gotham Bold"/>
                <a:cs typeface="Gotham Bold"/>
                <a:sym typeface="Gotham Bold"/>
              </a:rPr>
              <a:t>Emerging Positive Education Intervention for Clean Sport Behavior</a:t>
            </a:r>
          </a:p>
        </p:txBody>
      </p:sp>
      <p:sp>
        <p:nvSpPr>
          <p:cNvPr id="3" name="TextBox 3"/>
          <p:cNvSpPr txBox="1"/>
          <p:nvPr/>
        </p:nvSpPr>
        <p:spPr>
          <a:xfrm>
            <a:off x="839875" y="3531870"/>
            <a:ext cx="16230600" cy="6136005"/>
          </a:xfrm>
          <a:prstGeom prst="rect">
            <a:avLst/>
          </a:prstGeom>
        </p:spPr>
        <p:txBody>
          <a:bodyPr lIns="0" tIns="0" rIns="0" bIns="0" rtlCol="0" anchor="t">
            <a:spAutoFit/>
          </a:bodyPr>
          <a:lstStyle/>
          <a:p>
            <a:pPr marL="518158" lvl="1" indent="-259079" algn="just">
              <a:lnSpc>
                <a:spcPts val="3239"/>
              </a:lnSpc>
              <a:buFont typeface="Arial"/>
              <a:buChar char="•"/>
            </a:pPr>
            <a:r>
              <a:rPr lang="en-US" sz="2399" spc="59">
                <a:solidFill>
                  <a:srgbClr val="191919"/>
                </a:solidFill>
                <a:latin typeface="Gotham Bold"/>
                <a:ea typeface="Gotham Bold"/>
                <a:cs typeface="Gotham Bold"/>
                <a:sym typeface="Gotham Bold"/>
              </a:rPr>
              <a:t>Doping damages athletes’ physical health and sports integrity, replacing fair competition with a false feeling of strength. Besides, young athletes are more prone to harmful behaviors when they do not have a solid ethical basis to guide them.</a:t>
            </a:r>
          </a:p>
          <a:p>
            <a:pPr algn="just">
              <a:lnSpc>
                <a:spcPts val="3239"/>
              </a:lnSpc>
            </a:pPr>
            <a:endParaRPr lang="en-US" sz="2399" spc="59">
              <a:solidFill>
                <a:srgbClr val="191919"/>
              </a:solidFill>
              <a:latin typeface="Gotham Bold"/>
              <a:ea typeface="Gotham Bold"/>
              <a:cs typeface="Gotham Bold"/>
              <a:sym typeface="Gotham Bold"/>
            </a:endParaRPr>
          </a:p>
          <a:p>
            <a:pPr marL="518158" lvl="1" indent="-259079" algn="just">
              <a:lnSpc>
                <a:spcPts val="3239"/>
              </a:lnSpc>
              <a:buFont typeface="Arial"/>
              <a:buChar char="•"/>
            </a:pPr>
            <a:r>
              <a:rPr lang="en-US" sz="2399" spc="59">
                <a:solidFill>
                  <a:srgbClr val="191919"/>
                </a:solidFill>
                <a:latin typeface="Gotham Bold"/>
                <a:ea typeface="Gotham Bold"/>
                <a:cs typeface="Gotham Bold"/>
                <a:sym typeface="Gotham Bold"/>
              </a:rPr>
              <a:t>Therefore, this study aims to assess the effectiveness of positive education intervention to focus on teaching them important lessons about fair play and value of competition while enhance the sports values and favorable attitudes towards doping.</a:t>
            </a:r>
          </a:p>
          <a:p>
            <a:pPr algn="just">
              <a:lnSpc>
                <a:spcPts val="3239"/>
              </a:lnSpc>
            </a:pPr>
            <a:endParaRPr lang="en-US" sz="2399" spc="59">
              <a:solidFill>
                <a:srgbClr val="191919"/>
              </a:solidFill>
              <a:latin typeface="Gotham Bold"/>
              <a:ea typeface="Gotham Bold"/>
              <a:cs typeface="Gotham Bold"/>
              <a:sym typeface="Gotham Bold"/>
            </a:endParaRPr>
          </a:p>
          <a:p>
            <a:pPr marL="518158" lvl="1" indent="-259079" algn="just">
              <a:lnSpc>
                <a:spcPts val="3239"/>
              </a:lnSpc>
              <a:buFont typeface="Arial"/>
              <a:buChar char="•"/>
            </a:pPr>
            <a:r>
              <a:rPr lang="en-US" sz="2399" spc="59">
                <a:solidFill>
                  <a:srgbClr val="191919"/>
                </a:solidFill>
                <a:latin typeface="Gotham Bold"/>
                <a:ea typeface="Gotham Bold"/>
                <a:cs typeface="Gotham Bold"/>
                <a:sym typeface="Gotham Bold"/>
              </a:rPr>
              <a:t>A total of 40 young athletes were included in this study. A true-experiment pre-test post-test with control group design was conducted at Malaysia National Sport School. Experiment group has been given positive education intervention, while control group has not been given anything </a:t>
            </a:r>
          </a:p>
          <a:p>
            <a:pPr algn="just">
              <a:lnSpc>
                <a:spcPts val="3239"/>
              </a:lnSpc>
            </a:pPr>
            <a:endParaRPr lang="en-US" sz="2399" spc="59">
              <a:solidFill>
                <a:srgbClr val="191919"/>
              </a:solidFill>
              <a:latin typeface="Gotham Bold"/>
              <a:ea typeface="Gotham Bold"/>
              <a:cs typeface="Gotham Bold"/>
              <a:sym typeface="Gotham Bold"/>
            </a:endParaRPr>
          </a:p>
          <a:p>
            <a:pPr marL="518158" lvl="1" indent="-259079" algn="just">
              <a:lnSpc>
                <a:spcPts val="3239"/>
              </a:lnSpc>
              <a:buFont typeface="Arial"/>
              <a:buChar char="•"/>
            </a:pPr>
            <a:r>
              <a:rPr lang="en-US" sz="2399" spc="59">
                <a:solidFill>
                  <a:srgbClr val="191919"/>
                </a:solidFill>
                <a:latin typeface="Gotham Bold"/>
                <a:ea typeface="Gotham Bold"/>
                <a:cs typeface="Gotham Bold"/>
                <a:sym typeface="Gotham Bold"/>
              </a:rPr>
              <a:t>The result indicates that clean sport likelihood, sport values, and knowledge about doping improved in experimental group compared to control group.</a:t>
            </a:r>
          </a:p>
        </p:txBody>
      </p:sp>
      <p:grpSp>
        <p:nvGrpSpPr>
          <p:cNvPr id="4" name="Group 4"/>
          <p:cNvGrpSpPr/>
          <p:nvPr/>
        </p:nvGrpSpPr>
        <p:grpSpPr>
          <a:xfrm>
            <a:off x="8955175" y="-9183471"/>
            <a:ext cx="12753441" cy="1275344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61950" cap="sq">
              <a:solidFill>
                <a:srgbClr val="FD6220">
                  <a:alpha val="19608"/>
                </a:srgbClr>
              </a:solidFill>
              <a:prstDash val="solid"/>
              <a:miter/>
            </a:ln>
          </p:spPr>
        </p:sp>
        <p:sp>
          <p:nvSpPr>
            <p:cNvPr id="6" name="TextBox 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pSp>
        <p:nvGrpSpPr>
          <p:cNvPr id="2" name="Group 2"/>
          <p:cNvGrpSpPr/>
          <p:nvPr/>
        </p:nvGrpSpPr>
        <p:grpSpPr>
          <a:xfrm>
            <a:off x="15410771" y="-1932229"/>
            <a:ext cx="3697059" cy="3697059"/>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FD6220"/>
              </a:solidFill>
              <a:prstDash val="solid"/>
              <a:miter/>
            </a:ln>
          </p:spPr>
        </p:sp>
        <p:sp>
          <p:nvSpPr>
            <p:cNvPr id="4" name="TextBox 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98814" y="2133082"/>
            <a:ext cx="16890371" cy="8153918"/>
          </a:xfrm>
          <a:prstGeom prst="rect">
            <a:avLst/>
          </a:prstGeom>
        </p:spPr>
        <p:txBody>
          <a:bodyPr lIns="0" tIns="0" rIns="0" bIns="0" rtlCol="0" anchor="t">
            <a:spAutoFit/>
          </a:bodyPr>
          <a:lstStyle/>
          <a:p>
            <a:pPr marL="519961" lvl="1" indent="-259980" algn="just">
              <a:lnSpc>
                <a:spcPts val="4310"/>
              </a:lnSpc>
              <a:buFont typeface="Arial"/>
              <a:buChar char="•"/>
            </a:pPr>
            <a:r>
              <a:rPr lang="en-US" sz="2408">
                <a:solidFill>
                  <a:srgbClr val="191919"/>
                </a:solidFill>
                <a:latin typeface="Arial Bold"/>
                <a:ea typeface="Arial Bold"/>
                <a:cs typeface="Arial Bold"/>
                <a:sym typeface="Arial Bold"/>
              </a:rPr>
              <a:t>Young athletes frequently have similar motives as they start their athletic careers (Chiang et al., 2018)</a:t>
            </a:r>
          </a:p>
          <a:p>
            <a:pPr algn="just">
              <a:lnSpc>
                <a:spcPts val="4310"/>
              </a:lnSpc>
            </a:pPr>
            <a:endParaRPr lang="en-US" sz="2408">
              <a:solidFill>
                <a:srgbClr val="191919"/>
              </a:solidFill>
              <a:latin typeface="Arial Bold"/>
              <a:ea typeface="Arial Bold"/>
              <a:cs typeface="Arial Bold"/>
              <a:sym typeface="Arial Bold"/>
            </a:endParaRPr>
          </a:p>
          <a:p>
            <a:pPr marL="519961" lvl="1" indent="-259980" algn="just">
              <a:lnSpc>
                <a:spcPts val="4310"/>
              </a:lnSpc>
              <a:buFont typeface="Arial"/>
              <a:buChar char="•"/>
            </a:pPr>
            <a:r>
              <a:rPr lang="en-US" sz="2408">
                <a:solidFill>
                  <a:srgbClr val="191919"/>
                </a:solidFill>
                <a:latin typeface="Arial Bold"/>
                <a:ea typeface="Arial Bold"/>
                <a:cs typeface="Arial Bold"/>
                <a:sym typeface="Arial Bold"/>
              </a:rPr>
              <a:t>Young athletes are more prone to bad habits when they do not have a strong ethical foundation to guide them</a:t>
            </a:r>
          </a:p>
          <a:p>
            <a:pPr algn="just">
              <a:lnSpc>
                <a:spcPts val="4310"/>
              </a:lnSpc>
            </a:pPr>
            <a:endParaRPr lang="en-US" sz="2408">
              <a:solidFill>
                <a:srgbClr val="191919"/>
              </a:solidFill>
              <a:latin typeface="Arial Bold"/>
              <a:ea typeface="Arial Bold"/>
              <a:cs typeface="Arial Bold"/>
              <a:sym typeface="Arial Bold"/>
            </a:endParaRPr>
          </a:p>
          <a:p>
            <a:pPr marL="519961" lvl="1" indent="-259980" algn="just">
              <a:lnSpc>
                <a:spcPts val="4310"/>
              </a:lnSpc>
              <a:buFont typeface="Arial"/>
              <a:buChar char="•"/>
            </a:pPr>
            <a:r>
              <a:rPr lang="en-US" sz="2408">
                <a:solidFill>
                  <a:srgbClr val="191919"/>
                </a:solidFill>
                <a:latin typeface="Arial Bold"/>
                <a:ea typeface="Arial Bold"/>
                <a:cs typeface="Arial Bold"/>
                <a:sym typeface="Arial Bold"/>
              </a:rPr>
              <a:t>Favorable outcomes may eventually develop into harmful ones as adults, such as the use of performance-enhancing substances, or "doping."</a:t>
            </a:r>
          </a:p>
          <a:p>
            <a:pPr algn="just">
              <a:lnSpc>
                <a:spcPts val="4310"/>
              </a:lnSpc>
            </a:pPr>
            <a:endParaRPr lang="en-US" sz="2408">
              <a:solidFill>
                <a:srgbClr val="191919"/>
              </a:solidFill>
              <a:latin typeface="Arial Bold"/>
              <a:ea typeface="Arial Bold"/>
              <a:cs typeface="Arial Bold"/>
              <a:sym typeface="Arial Bold"/>
            </a:endParaRPr>
          </a:p>
          <a:p>
            <a:pPr marL="519961" lvl="1" indent="-259980" algn="just">
              <a:lnSpc>
                <a:spcPts val="4310"/>
              </a:lnSpc>
              <a:buFont typeface="Arial"/>
              <a:buChar char="•"/>
            </a:pPr>
            <a:r>
              <a:rPr lang="en-US" sz="2408">
                <a:solidFill>
                  <a:srgbClr val="191919"/>
                </a:solidFill>
                <a:latin typeface="Arial Bold"/>
                <a:ea typeface="Arial Bold"/>
                <a:cs typeface="Arial Bold"/>
                <a:sym typeface="Arial Bold"/>
              </a:rPr>
              <a:t>This issue is particularly acute among Malaysian adolescents, as research has highlighted the elevated risk of consuming harmful substances, encompassing both doping and non-doping substances</a:t>
            </a:r>
          </a:p>
          <a:p>
            <a:pPr algn="just">
              <a:lnSpc>
                <a:spcPts val="4310"/>
              </a:lnSpc>
            </a:pPr>
            <a:endParaRPr lang="en-US" sz="2408">
              <a:solidFill>
                <a:srgbClr val="191919"/>
              </a:solidFill>
              <a:latin typeface="Arial Bold"/>
              <a:ea typeface="Arial Bold"/>
              <a:cs typeface="Arial Bold"/>
              <a:sym typeface="Arial Bold"/>
            </a:endParaRPr>
          </a:p>
          <a:p>
            <a:pPr marL="519961" lvl="1" indent="-259980" algn="just">
              <a:lnSpc>
                <a:spcPts val="4310"/>
              </a:lnSpc>
              <a:buFont typeface="Arial"/>
              <a:buChar char="•"/>
            </a:pPr>
            <a:r>
              <a:rPr lang="en-US" sz="2408">
                <a:solidFill>
                  <a:srgbClr val="191919"/>
                </a:solidFill>
                <a:latin typeface="Arial Bold"/>
                <a:ea typeface="Arial Bold"/>
                <a:cs typeface="Arial Bold"/>
                <a:sym typeface="Arial Bold"/>
              </a:rPr>
              <a:t>The area of most concern for us is young athletes who have not made it to the top, who are attempting to make that breakthrough and are prone to use drugs since it is a shortcut, according to a 2015 statement made by the previous director general of WADA (Nicholls et al., 2020).</a:t>
            </a:r>
          </a:p>
          <a:p>
            <a:pPr algn="just">
              <a:lnSpc>
                <a:spcPts val="4310"/>
              </a:lnSpc>
            </a:pPr>
            <a:endParaRPr lang="en-US" sz="2408">
              <a:solidFill>
                <a:srgbClr val="191919"/>
              </a:solidFill>
              <a:latin typeface="Arial Bold"/>
              <a:ea typeface="Arial Bold"/>
              <a:cs typeface="Arial Bold"/>
              <a:sym typeface="Arial Bold"/>
            </a:endParaRPr>
          </a:p>
          <a:p>
            <a:pPr algn="just">
              <a:lnSpc>
                <a:spcPts val="4310"/>
              </a:lnSpc>
            </a:pPr>
            <a:endParaRPr lang="en-US" sz="2408">
              <a:solidFill>
                <a:srgbClr val="191919"/>
              </a:solidFill>
              <a:latin typeface="Arial Bold"/>
              <a:ea typeface="Arial Bold"/>
              <a:cs typeface="Arial Bold"/>
              <a:sym typeface="Arial Bold"/>
            </a:endParaRPr>
          </a:p>
        </p:txBody>
      </p:sp>
      <p:sp>
        <p:nvSpPr>
          <p:cNvPr id="6" name="TextBox 6"/>
          <p:cNvSpPr txBox="1"/>
          <p:nvPr/>
        </p:nvSpPr>
        <p:spPr>
          <a:xfrm>
            <a:off x="6103034" y="347973"/>
            <a:ext cx="7073997" cy="1218580"/>
          </a:xfrm>
          <a:prstGeom prst="rect">
            <a:avLst/>
          </a:prstGeom>
        </p:spPr>
        <p:txBody>
          <a:bodyPr lIns="0" tIns="0" rIns="0" bIns="0" rtlCol="0" anchor="t">
            <a:spAutoFit/>
          </a:bodyPr>
          <a:lstStyle/>
          <a:p>
            <a:pPr algn="l">
              <a:lnSpc>
                <a:spcPts val="9892"/>
              </a:lnSpc>
            </a:pPr>
            <a:r>
              <a:rPr lang="en-US" sz="7066">
                <a:solidFill>
                  <a:srgbClr val="191919"/>
                </a:solidFill>
                <a:latin typeface="Gotham Bold"/>
                <a:ea typeface="Gotham Bold"/>
                <a:cs typeface="Gotham Bold"/>
                <a:sym typeface="Gotham Bold"/>
              </a:rPr>
              <a:t>Introduction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TextBox 2"/>
          <p:cNvSpPr txBox="1"/>
          <p:nvPr/>
        </p:nvSpPr>
        <p:spPr>
          <a:xfrm>
            <a:off x="4913997" y="322580"/>
            <a:ext cx="9678025" cy="1269365"/>
          </a:xfrm>
          <a:prstGeom prst="rect">
            <a:avLst/>
          </a:prstGeom>
        </p:spPr>
        <p:txBody>
          <a:bodyPr lIns="0" tIns="0" rIns="0" bIns="0" rtlCol="0" anchor="t">
            <a:spAutoFit/>
          </a:bodyPr>
          <a:lstStyle/>
          <a:p>
            <a:pPr algn="l">
              <a:lnSpc>
                <a:spcPts val="10359"/>
              </a:lnSpc>
            </a:pPr>
            <a:r>
              <a:rPr lang="en-US" sz="7399">
                <a:solidFill>
                  <a:srgbClr val="191919"/>
                </a:solidFill>
                <a:latin typeface="Gotham Bold"/>
                <a:ea typeface="Gotham Bold"/>
                <a:cs typeface="Gotham Bold"/>
                <a:sym typeface="Gotham Bold"/>
              </a:rPr>
              <a:t>Research Problem</a:t>
            </a:r>
          </a:p>
        </p:txBody>
      </p:sp>
      <p:grpSp>
        <p:nvGrpSpPr>
          <p:cNvPr id="3" name="Group 3"/>
          <p:cNvGrpSpPr/>
          <p:nvPr/>
        </p:nvGrpSpPr>
        <p:grpSpPr>
          <a:xfrm>
            <a:off x="15410771" y="-1932229"/>
            <a:ext cx="3697059" cy="369705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FD6220"/>
              </a:solidFill>
              <a:prstDash val="solid"/>
              <a:miter/>
            </a:ln>
          </p:spPr>
        </p:sp>
        <p:sp>
          <p:nvSpPr>
            <p:cNvPr id="5" name="TextBox 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742272" y="1871548"/>
            <a:ext cx="16517028" cy="8156915"/>
          </a:xfrm>
          <a:prstGeom prst="rect">
            <a:avLst/>
          </a:prstGeom>
        </p:spPr>
        <p:txBody>
          <a:bodyPr lIns="0" tIns="0" rIns="0" bIns="0" rtlCol="0" anchor="t">
            <a:spAutoFit/>
          </a:bodyPr>
          <a:lstStyle/>
          <a:p>
            <a:pPr marL="515119" lvl="1" indent="-257560" algn="just">
              <a:lnSpc>
                <a:spcPts val="5010"/>
              </a:lnSpc>
              <a:buFont typeface="Arial"/>
              <a:buChar char="•"/>
            </a:pPr>
            <a:r>
              <a:rPr lang="en-US" sz="2385">
                <a:solidFill>
                  <a:srgbClr val="191919"/>
                </a:solidFill>
                <a:latin typeface="Arial Bold"/>
                <a:ea typeface="Arial Bold"/>
                <a:cs typeface="Arial Bold"/>
                <a:sym typeface="Arial Bold"/>
              </a:rPr>
              <a:t>A viable substitute is provided by positive psychology, an approach that investigates the factors influencing both individual and collective well-being. It implies that it is crucial to comprehend clean behavior and athletes' well-being (Singler, 2015).</a:t>
            </a:r>
          </a:p>
          <a:p>
            <a:pPr algn="just">
              <a:lnSpc>
                <a:spcPts val="5010"/>
              </a:lnSpc>
            </a:pPr>
            <a:endParaRPr lang="en-US" sz="2385">
              <a:solidFill>
                <a:srgbClr val="191919"/>
              </a:solidFill>
              <a:latin typeface="Arial Bold"/>
              <a:ea typeface="Arial Bold"/>
              <a:cs typeface="Arial Bold"/>
              <a:sym typeface="Arial Bold"/>
            </a:endParaRPr>
          </a:p>
          <a:p>
            <a:pPr marL="515119" lvl="1" indent="-257560" algn="just">
              <a:lnSpc>
                <a:spcPts val="5010"/>
              </a:lnSpc>
              <a:buFont typeface="Arial"/>
              <a:buChar char="•"/>
            </a:pPr>
            <a:r>
              <a:rPr lang="en-US" sz="2385">
                <a:solidFill>
                  <a:srgbClr val="191919"/>
                </a:solidFill>
                <a:latin typeface="Arial Bold"/>
                <a:ea typeface="Arial Bold"/>
                <a:cs typeface="Arial Bold"/>
                <a:sym typeface="Arial Bold"/>
              </a:rPr>
              <a:t>The PERMA Model (Seligman, 2018) is one positive psychology framework that sheds light on players' happiness and well-being in addition to clean athletic behavior. This strategy can change the conversation from doping to clean behavior, which is frequently disregarded. </a:t>
            </a:r>
          </a:p>
          <a:p>
            <a:pPr algn="just">
              <a:lnSpc>
                <a:spcPts val="5010"/>
              </a:lnSpc>
            </a:pPr>
            <a:endParaRPr lang="en-US" sz="2385">
              <a:solidFill>
                <a:srgbClr val="191919"/>
              </a:solidFill>
              <a:latin typeface="Arial Bold"/>
              <a:ea typeface="Arial Bold"/>
              <a:cs typeface="Arial Bold"/>
              <a:sym typeface="Arial Bold"/>
            </a:endParaRPr>
          </a:p>
          <a:p>
            <a:pPr marL="515119" lvl="1" indent="-257560" algn="just">
              <a:lnSpc>
                <a:spcPts val="5010"/>
              </a:lnSpc>
              <a:buFont typeface="Arial"/>
              <a:buChar char="•"/>
            </a:pPr>
            <a:r>
              <a:rPr lang="en-US" sz="2385">
                <a:solidFill>
                  <a:srgbClr val="191919"/>
                </a:solidFill>
                <a:latin typeface="Arial Bold"/>
                <a:ea typeface="Arial Bold"/>
                <a:cs typeface="Arial Bold"/>
                <a:sym typeface="Arial Bold"/>
              </a:rPr>
              <a:t> This study thus represents one of the first attempts to use the PERMA model in the Malaysian setting, with a particular emphasis on young athletes. The positive education intervention used in this study, based on the PERMA model, seeks to find successful ways to clean athletes to maintain their commitment to ethical athletic conduct.</a:t>
            </a:r>
          </a:p>
          <a:p>
            <a:pPr algn="just">
              <a:lnSpc>
                <a:spcPts val="5010"/>
              </a:lnSpc>
            </a:pPr>
            <a:endParaRPr lang="en-US" sz="2385">
              <a:solidFill>
                <a:srgbClr val="191919"/>
              </a:solidFill>
              <a:latin typeface="Arial Bold"/>
              <a:ea typeface="Arial Bold"/>
              <a:cs typeface="Arial Bold"/>
              <a:sym typeface="Arial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9368706" cy="10614963"/>
          </a:xfrm>
          <a:prstGeom prst="rect">
            <a:avLst/>
          </a:prstGeom>
          <a:solidFill>
            <a:srgbClr val="FFF2DE"/>
          </a:solidFill>
        </p:spPr>
      </p:sp>
      <p:sp>
        <p:nvSpPr>
          <p:cNvPr id="3" name="TextBox 3"/>
          <p:cNvSpPr txBox="1"/>
          <p:nvPr/>
        </p:nvSpPr>
        <p:spPr>
          <a:xfrm>
            <a:off x="481258" y="2602515"/>
            <a:ext cx="8524149" cy="6185615"/>
          </a:xfrm>
          <a:prstGeom prst="rect">
            <a:avLst/>
          </a:prstGeom>
        </p:spPr>
        <p:txBody>
          <a:bodyPr lIns="0" tIns="0" rIns="0" bIns="0" rtlCol="0" anchor="t">
            <a:spAutoFit/>
          </a:bodyPr>
          <a:lstStyle/>
          <a:p>
            <a:pPr marL="663007" lvl="1" indent="-331503" algn="just">
              <a:lnSpc>
                <a:spcPts val="7124"/>
              </a:lnSpc>
              <a:buAutoNum type="arabicPeriod"/>
            </a:pPr>
            <a:r>
              <a:rPr lang="en-US" sz="3070">
                <a:solidFill>
                  <a:srgbClr val="000000"/>
                </a:solidFill>
                <a:latin typeface="Public Sans Bold"/>
                <a:ea typeface="Public Sans Bold"/>
                <a:cs typeface="Public Sans Bold"/>
                <a:sym typeface="Public Sans Bold"/>
              </a:rPr>
              <a:t>To develop a positive education intervention program grounded in PERMA model for Malaysian young athletes.</a:t>
            </a:r>
          </a:p>
          <a:p>
            <a:pPr marL="663007" lvl="1" indent="-331503" algn="just">
              <a:lnSpc>
                <a:spcPts val="7124"/>
              </a:lnSpc>
              <a:buAutoNum type="arabicPeriod"/>
            </a:pPr>
            <a:r>
              <a:rPr lang="en-US" sz="3070">
                <a:solidFill>
                  <a:srgbClr val="000000"/>
                </a:solidFill>
                <a:latin typeface="Public Sans Bold"/>
                <a:ea typeface="Public Sans Bold"/>
                <a:cs typeface="Public Sans Bold"/>
                <a:sym typeface="Public Sans Bold"/>
              </a:rPr>
              <a:t>To compare the effectiveness of positive education intervention on clean sport behavior between experiment and control groups.</a:t>
            </a:r>
          </a:p>
        </p:txBody>
      </p:sp>
      <p:sp>
        <p:nvSpPr>
          <p:cNvPr id="4" name="TextBox 4"/>
          <p:cNvSpPr txBox="1"/>
          <p:nvPr/>
        </p:nvSpPr>
        <p:spPr>
          <a:xfrm>
            <a:off x="2536814" y="885825"/>
            <a:ext cx="4702186" cy="1158972"/>
          </a:xfrm>
          <a:prstGeom prst="rect">
            <a:avLst/>
          </a:prstGeom>
        </p:spPr>
        <p:txBody>
          <a:bodyPr wrap="square" lIns="0" tIns="0" rIns="0" bIns="0" rtlCol="0" anchor="t">
            <a:spAutoFit/>
          </a:bodyPr>
          <a:lstStyle/>
          <a:p>
            <a:pPr algn="l">
              <a:lnSpc>
                <a:spcPts val="9845"/>
              </a:lnSpc>
            </a:pPr>
            <a:r>
              <a:rPr lang="en-US" sz="7032" dirty="0">
                <a:solidFill>
                  <a:srgbClr val="191919"/>
                </a:solidFill>
                <a:latin typeface="Gotham Bold"/>
                <a:ea typeface="Gotham Bold"/>
                <a:cs typeface="Gotham Bold"/>
                <a:sym typeface="Gotham Bold"/>
              </a:rPr>
              <a:t>Objective</a:t>
            </a:r>
          </a:p>
        </p:txBody>
      </p:sp>
      <p:sp>
        <p:nvSpPr>
          <p:cNvPr id="5" name="AutoShape 5"/>
          <p:cNvSpPr/>
          <p:nvPr/>
        </p:nvSpPr>
        <p:spPr>
          <a:xfrm>
            <a:off x="9368706" y="-20919"/>
            <a:ext cx="8919294" cy="10614963"/>
          </a:xfrm>
          <a:prstGeom prst="rect">
            <a:avLst/>
          </a:prstGeom>
          <a:solidFill>
            <a:srgbClr val="F1F1F1"/>
          </a:solidFill>
        </p:spPr>
      </p:sp>
      <p:sp>
        <p:nvSpPr>
          <p:cNvPr id="6" name="TextBox 6"/>
          <p:cNvSpPr txBox="1"/>
          <p:nvPr/>
        </p:nvSpPr>
        <p:spPr>
          <a:xfrm>
            <a:off x="11520491" y="866262"/>
            <a:ext cx="5051683" cy="1213471"/>
          </a:xfrm>
          <a:prstGeom prst="rect">
            <a:avLst/>
          </a:prstGeom>
        </p:spPr>
        <p:txBody>
          <a:bodyPr lIns="0" tIns="0" rIns="0" bIns="0" rtlCol="0" anchor="t">
            <a:spAutoFit/>
          </a:bodyPr>
          <a:lstStyle/>
          <a:p>
            <a:pPr algn="l">
              <a:lnSpc>
                <a:spcPts val="9845"/>
              </a:lnSpc>
            </a:pPr>
            <a:r>
              <a:rPr lang="en-US" sz="7032">
                <a:solidFill>
                  <a:srgbClr val="191919"/>
                </a:solidFill>
                <a:latin typeface="Gotham Bold"/>
                <a:ea typeface="Gotham Bold"/>
                <a:cs typeface="Gotham Bold"/>
                <a:sym typeface="Gotham Bold"/>
              </a:rPr>
              <a:t>Hypothesis</a:t>
            </a:r>
          </a:p>
        </p:txBody>
      </p:sp>
      <p:sp>
        <p:nvSpPr>
          <p:cNvPr id="7" name="TextBox 7"/>
          <p:cNvSpPr txBox="1"/>
          <p:nvPr/>
        </p:nvSpPr>
        <p:spPr>
          <a:xfrm>
            <a:off x="9778347" y="2621565"/>
            <a:ext cx="8217970" cy="5884768"/>
          </a:xfrm>
          <a:prstGeom prst="rect">
            <a:avLst/>
          </a:prstGeom>
        </p:spPr>
        <p:txBody>
          <a:bodyPr lIns="0" tIns="0" rIns="0" bIns="0" rtlCol="0" anchor="t">
            <a:spAutoFit/>
          </a:bodyPr>
          <a:lstStyle/>
          <a:p>
            <a:pPr algn="just">
              <a:lnSpc>
                <a:spcPts val="6780"/>
              </a:lnSpc>
            </a:pPr>
            <a:r>
              <a:rPr lang="en-US" sz="2922">
                <a:solidFill>
                  <a:srgbClr val="000000"/>
                </a:solidFill>
                <a:latin typeface="Public Sans Bold"/>
                <a:ea typeface="Public Sans Bold"/>
                <a:cs typeface="Public Sans Bold"/>
                <a:sym typeface="Public Sans Bold"/>
              </a:rPr>
              <a:t>H1: There will be significant difference in clean sport behavior scores between experiment group and control group.</a:t>
            </a:r>
          </a:p>
          <a:p>
            <a:pPr marL="0" lvl="0" indent="0" algn="just">
              <a:lnSpc>
                <a:spcPts val="6780"/>
              </a:lnSpc>
            </a:pPr>
            <a:r>
              <a:rPr lang="en-US" sz="2922">
                <a:solidFill>
                  <a:srgbClr val="000000"/>
                </a:solidFill>
                <a:latin typeface="Public Sans Bold"/>
                <a:ea typeface="Public Sans Bold"/>
                <a:cs typeface="Public Sans Bold"/>
                <a:sym typeface="Public Sans Bold"/>
              </a:rPr>
              <a:t>H2: Positive education intervention will lead to significant reduction in favorable attitudes towards doping among young athletes in experiment group compared to control group.</a:t>
            </a:r>
          </a:p>
        </p:txBody>
      </p:sp>
      <p:grpSp>
        <p:nvGrpSpPr>
          <p:cNvPr id="8" name="Group 8"/>
          <p:cNvGrpSpPr/>
          <p:nvPr/>
        </p:nvGrpSpPr>
        <p:grpSpPr>
          <a:xfrm>
            <a:off x="15867659" y="-2133061"/>
            <a:ext cx="3697059" cy="3697059"/>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FD6220"/>
              </a:solidFill>
              <a:prstDash val="solid"/>
              <a:miter/>
            </a:ln>
          </p:spPr>
        </p:sp>
        <p:sp>
          <p:nvSpPr>
            <p:cNvPr id="10" name="TextBox 1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TextBox 2"/>
          <p:cNvSpPr txBox="1"/>
          <p:nvPr/>
        </p:nvSpPr>
        <p:spPr>
          <a:xfrm>
            <a:off x="4794492" y="-86980"/>
            <a:ext cx="6635508" cy="1158972"/>
          </a:xfrm>
          <a:prstGeom prst="rect">
            <a:avLst/>
          </a:prstGeom>
        </p:spPr>
        <p:txBody>
          <a:bodyPr wrap="square" lIns="0" tIns="0" rIns="0" bIns="0" rtlCol="0" anchor="t">
            <a:spAutoFit/>
          </a:bodyPr>
          <a:lstStyle/>
          <a:p>
            <a:pPr algn="l">
              <a:lnSpc>
                <a:spcPts val="9845"/>
              </a:lnSpc>
            </a:pPr>
            <a:r>
              <a:rPr lang="en-US" sz="7032" dirty="0">
                <a:solidFill>
                  <a:srgbClr val="191919"/>
                </a:solidFill>
                <a:latin typeface="Gotham Bold"/>
                <a:ea typeface="Gotham Bold"/>
                <a:cs typeface="Gotham Bold"/>
                <a:sym typeface="Gotham Bold"/>
              </a:rPr>
              <a:t>Perma Model</a:t>
            </a:r>
          </a:p>
        </p:txBody>
      </p:sp>
      <p:sp>
        <p:nvSpPr>
          <p:cNvPr id="3" name="TextBox 3"/>
          <p:cNvSpPr txBox="1"/>
          <p:nvPr/>
        </p:nvSpPr>
        <p:spPr>
          <a:xfrm>
            <a:off x="5033674" y="1497320"/>
            <a:ext cx="12710063" cy="1057583"/>
          </a:xfrm>
          <a:prstGeom prst="rect">
            <a:avLst/>
          </a:prstGeom>
        </p:spPr>
        <p:txBody>
          <a:bodyPr lIns="0" tIns="0" rIns="0" bIns="0" rtlCol="0" anchor="t">
            <a:spAutoFit/>
          </a:bodyPr>
          <a:lstStyle/>
          <a:p>
            <a:pPr marL="597785" lvl="1" indent="-298892" algn="just">
              <a:lnSpc>
                <a:spcPts val="4070"/>
              </a:lnSpc>
              <a:buFont typeface="Arial"/>
              <a:buChar char="•"/>
            </a:pPr>
            <a:r>
              <a:rPr lang="en-US" sz="2768">
                <a:solidFill>
                  <a:srgbClr val="191919"/>
                </a:solidFill>
                <a:latin typeface="Arial Bold"/>
                <a:ea typeface="Arial Bold"/>
                <a:cs typeface="Arial Bold"/>
                <a:sym typeface="Arial Bold"/>
              </a:rPr>
              <a:t>Encourage optimism creates a climate of passion and moral behavior in sports</a:t>
            </a:r>
          </a:p>
        </p:txBody>
      </p:sp>
      <p:grpSp>
        <p:nvGrpSpPr>
          <p:cNvPr id="4" name="Group 4"/>
          <p:cNvGrpSpPr/>
          <p:nvPr/>
        </p:nvGrpSpPr>
        <p:grpSpPr>
          <a:xfrm>
            <a:off x="1028700" y="1126490"/>
            <a:ext cx="3852574" cy="1126490"/>
            <a:chOff x="0" y="0"/>
            <a:chExt cx="5136765" cy="1501987"/>
          </a:xfrm>
        </p:grpSpPr>
        <p:sp>
          <p:nvSpPr>
            <p:cNvPr id="5" name="TextBox 5"/>
            <p:cNvSpPr txBox="1"/>
            <p:nvPr/>
          </p:nvSpPr>
          <p:spPr>
            <a:xfrm>
              <a:off x="0" y="-142875"/>
              <a:ext cx="1157305" cy="1644862"/>
            </a:xfrm>
            <a:prstGeom prst="rect">
              <a:avLst/>
            </a:prstGeom>
          </p:spPr>
          <p:txBody>
            <a:bodyPr lIns="0" tIns="0" rIns="0" bIns="0" rtlCol="0" anchor="t">
              <a:spAutoFit/>
            </a:bodyPr>
            <a:lstStyle/>
            <a:p>
              <a:pPr algn="l">
                <a:lnSpc>
                  <a:spcPts val="10359"/>
                </a:lnSpc>
              </a:pPr>
              <a:r>
                <a:rPr lang="en-US" sz="7399">
                  <a:solidFill>
                    <a:srgbClr val="004AAD"/>
                  </a:solidFill>
                  <a:latin typeface="Gotham Bold"/>
                  <a:ea typeface="Gotham Bold"/>
                  <a:cs typeface="Gotham Bold"/>
                  <a:sym typeface="Gotham Bold"/>
                </a:rPr>
                <a:t>P</a:t>
              </a:r>
            </a:p>
          </p:txBody>
        </p:sp>
        <p:sp>
          <p:nvSpPr>
            <p:cNvPr id="6" name="TextBox 6"/>
            <p:cNvSpPr txBox="1"/>
            <p:nvPr/>
          </p:nvSpPr>
          <p:spPr>
            <a:xfrm>
              <a:off x="710902" y="770044"/>
              <a:ext cx="4425863" cy="553614"/>
            </a:xfrm>
            <a:prstGeom prst="rect">
              <a:avLst/>
            </a:prstGeom>
          </p:spPr>
          <p:txBody>
            <a:bodyPr lIns="0" tIns="0" rIns="0" bIns="0" rtlCol="0" anchor="t">
              <a:spAutoFit/>
            </a:bodyPr>
            <a:lstStyle/>
            <a:p>
              <a:pPr algn="just">
                <a:lnSpc>
                  <a:spcPts val="3122"/>
                </a:lnSpc>
              </a:pPr>
              <a:r>
                <a:rPr lang="en-US" sz="2838">
                  <a:solidFill>
                    <a:srgbClr val="004AAD"/>
                  </a:solidFill>
                  <a:latin typeface="Gotham Bold"/>
                  <a:ea typeface="Gotham Bold"/>
                  <a:cs typeface="Gotham Bold"/>
                  <a:sym typeface="Gotham Bold"/>
                </a:rPr>
                <a:t>ositive Emotion</a:t>
              </a:r>
            </a:p>
          </p:txBody>
        </p:sp>
      </p:grpSp>
      <p:sp>
        <p:nvSpPr>
          <p:cNvPr id="7" name="TextBox 7"/>
          <p:cNvSpPr txBox="1"/>
          <p:nvPr/>
        </p:nvSpPr>
        <p:spPr>
          <a:xfrm>
            <a:off x="1181100" y="2870348"/>
            <a:ext cx="867979" cy="1269365"/>
          </a:xfrm>
          <a:prstGeom prst="rect">
            <a:avLst/>
          </a:prstGeom>
        </p:spPr>
        <p:txBody>
          <a:bodyPr lIns="0" tIns="0" rIns="0" bIns="0" rtlCol="0" anchor="t">
            <a:spAutoFit/>
          </a:bodyPr>
          <a:lstStyle/>
          <a:p>
            <a:pPr algn="l">
              <a:lnSpc>
                <a:spcPts val="10359"/>
              </a:lnSpc>
            </a:pPr>
            <a:r>
              <a:rPr lang="en-US" sz="7399">
                <a:solidFill>
                  <a:srgbClr val="FFBD59"/>
                </a:solidFill>
                <a:latin typeface="Gotham Bold"/>
                <a:ea typeface="Gotham Bold"/>
                <a:cs typeface="Gotham Bold"/>
                <a:sym typeface="Gotham Bold"/>
              </a:rPr>
              <a:t>E</a:t>
            </a:r>
          </a:p>
        </p:txBody>
      </p:sp>
      <p:sp>
        <p:nvSpPr>
          <p:cNvPr id="8" name="TextBox 8"/>
          <p:cNvSpPr txBox="1"/>
          <p:nvPr/>
        </p:nvSpPr>
        <p:spPr>
          <a:xfrm>
            <a:off x="1828842" y="3485849"/>
            <a:ext cx="3319397" cy="410448"/>
          </a:xfrm>
          <a:prstGeom prst="rect">
            <a:avLst/>
          </a:prstGeom>
        </p:spPr>
        <p:txBody>
          <a:bodyPr lIns="0" tIns="0" rIns="0" bIns="0" rtlCol="0" anchor="t">
            <a:spAutoFit/>
          </a:bodyPr>
          <a:lstStyle/>
          <a:p>
            <a:pPr algn="just">
              <a:lnSpc>
                <a:spcPts val="3122"/>
              </a:lnSpc>
            </a:pPr>
            <a:r>
              <a:rPr lang="en-US" sz="2838" dirty="0" err="1">
                <a:solidFill>
                  <a:srgbClr val="FFBD59"/>
                </a:solidFill>
                <a:latin typeface="Gotham Bold"/>
                <a:ea typeface="Gotham Bold"/>
                <a:cs typeface="Gotham Bold"/>
                <a:sym typeface="Gotham Bold"/>
              </a:rPr>
              <a:t>ngagement</a:t>
            </a:r>
            <a:endParaRPr lang="en-US" sz="2838" dirty="0">
              <a:solidFill>
                <a:srgbClr val="FFBD59"/>
              </a:solidFill>
              <a:latin typeface="Gotham Bold"/>
              <a:ea typeface="Gotham Bold"/>
              <a:cs typeface="Gotham Bold"/>
              <a:sym typeface="Gotham Bold"/>
            </a:endParaRPr>
          </a:p>
        </p:txBody>
      </p:sp>
      <p:grpSp>
        <p:nvGrpSpPr>
          <p:cNvPr id="9" name="Group 9"/>
          <p:cNvGrpSpPr/>
          <p:nvPr/>
        </p:nvGrpSpPr>
        <p:grpSpPr>
          <a:xfrm>
            <a:off x="1181100" y="4720739"/>
            <a:ext cx="3967140" cy="1126490"/>
            <a:chOff x="0" y="0"/>
            <a:chExt cx="5289521" cy="1501987"/>
          </a:xfrm>
        </p:grpSpPr>
        <p:sp>
          <p:nvSpPr>
            <p:cNvPr id="10" name="TextBox 10"/>
            <p:cNvSpPr txBox="1"/>
            <p:nvPr/>
          </p:nvSpPr>
          <p:spPr>
            <a:xfrm>
              <a:off x="0" y="-142875"/>
              <a:ext cx="1157305" cy="1644862"/>
            </a:xfrm>
            <a:prstGeom prst="rect">
              <a:avLst/>
            </a:prstGeom>
          </p:spPr>
          <p:txBody>
            <a:bodyPr lIns="0" tIns="0" rIns="0" bIns="0" rtlCol="0" anchor="t">
              <a:spAutoFit/>
            </a:bodyPr>
            <a:lstStyle/>
            <a:p>
              <a:pPr algn="l">
                <a:lnSpc>
                  <a:spcPts val="10359"/>
                </a:lnSpc>
              </a:pPr>
              <a:r>
                <a:rPr lang="en-US" sz="7399">
                  <a:solidFill>
                    <a:srgbClr val="FF914D"/>
                  </a:solidFill>
                  <a:latin typeface="Gotham Bold"/>
                  <a:ea typeface="Gotham Bold"/>
                  <a:cs typeface="Gotham Bold"/>
                  <a:sym typeface="Gotham Bold"/>
                </a:rPr>
                <a:t>R</a:t>
              </a:r>
            </a:p>
          </p:txBody>
        </p:sp>
        <p:sp>
          <p:nvSpPr>
            <p:cNvPr id="11" name="TextBox 11"/>
            <p:cNvSpPr txBox="1"/>
            <p:nvPr/>
          </p:nvSpPr>
          <p:spPr>
            <a:xfrm>
              <a:off x="863658" y="221413"/>
              <a:ext cx="4425863" cy="1078211"/>
            </a:xfrm>
            <a:prstGeom prst="rect">
              <a:avLst/>
            </a:prstGeom>
          </p:spPr>
          <p:txBody>
            <a:bodyPr lIns="0" tIns="0" rIns="0" bIns="0" rtlCol="0" anchor="t">
              <a:spAutoFit/>
            </a:bodyPr>
            <a:lstStyle/>
            <a:p>
              <a:pPr algn="just">
                <a:lnSpc>
                  <a:spcPts val="3122"/>
                </a:lnSpc>
              </a:pPr>
              <a:r>
                <a:rPr lang="en-US" sz="2838">
                  <a:solidFill>
                    <a:srgbClr val="FF914D"/>
                  </a:solidFill>
                  <a:latin typeface="Gotham Bold"/>
                  <a:ea typeface="Gotham Bold"/>
                  <a:cs typeface="Gotham Bold"/>
                  <a:sym typeface="Gotham Bold"/>
                </a:rPr>
                <a:t>Positive</a:t>
              </a:r>
            </a:p>
            <a:p>
              <a:pPr algn="just">
                <a:lnSpc>
                  <a:spcPts val="3122"/>
                </a:lnSpc>
              </a:pPr>
              <a:r>
                <a:rPr lang="en-US" sz="2838">
                  <a:solidFill>
                    <a:srgbClr val="FF914D"/>
                  </a:solidFill>
                  <a:latin typeface="Gotham Bold"/>
                  <a:ea typeface="Gotham Bold"/>
                  <a:cs typeface="Gotham Bold"/>
                  <a:sym typeface="Gotham Bold"/>
                </a:rPr>
                <a:t>elationship </a:t>
              </a:r>
            </a:p>
          </p:txBody>
        </p:sp>
      </p:grpSp>
      <p:grpSp>
        <p:nvGrpSpPr>
          <p:cNvPr id="12" name="Group 12"/>
          <p:cNvGrpSpPr/>
          <p:nvPr/>
        </p:nvGrpSpPr>
        <p:grpSpPr>
          <a:xfrm>
            <a:off x="1104900" y="6675904"/>
            <a:ext cx="4119540" cy="1126490"/>
            <a:chOff x="0" y="0"/>
            <a:chExt cx="5492721" cy="1501987"/>
          </a:xfrm>
        </p:grpSpPr>
        <p:sp>
          <p:nvSpPr>
            <p:cNvPr id="13" name="TextBox 13"/>
            <p:cNvSpPr txBox="1"/>
            <p:nvPr/>
          </p:nvSpPr>
          <p:spPr>
            <a:xfrm>
              <a:off x="0" y="-142875"/>
              <a:ext cx="1157305" cy="1644862"/>
            </a:xfrm>
            <a:prstGeom prst="rect">
              <a:avLst/>
            </a:prstGeom>
          </p:spPr>
          <p:txBody>
            <a:bodyPr lIns="0" tIns="0" rIns="0" bIns="0" rtlCol="0" anchor="t">
              <a:spAutoFit/>
            </a:bodyPr>
            <a:lstStyle/>
            <a:p>
              <a:pPr algn="l">
                <a:lnSpc>
                  <a:spcPts val="10359"/>
                </a:lnSpc>
              </a:pPr>
              <a:r>
                <a:rPr lang="en-US" sz="7399">
                  <a:solidFill>
                    <a:srgbClr val="7ED957"/>
                  </a:solidFill>
                  <a:latin typeface="Gotham Bold"/>
                  <a:ea typeface="Gotham Bold"/>
                  <a:cs typeface="Gotham Bold"/>
                  <a:sym typeface="Gotham Bold"/>
                </a:rPr>
                <a:t>M</a:t>
              </a:r>
            </a:p>
          </p:txBody>
        </p:sp>
        <p:sp>
          <p:nvSpPr>
            <p:cNvPr id="14" name="TextBox 14"/>
            <p:cNvSpPr txBox="1"/>
            <p:nvPr/>
          </p:nvSpPr>
          <p:spPr>
            <a:xfrm>
              <a:off x="1066858" y="696748"/>
              <a:ext cx="4425863" cy="553614"/>
            </a:xfrm>
            <a:prstGeom prst="rect">
              <a:avLst/>
            </a:prstGeom>
          </p:spPr>
          <p:txBody>
            <a:bodyPr lIns="0" tIns="0" rIns="0" bIns="0" rtlCol="0" anchor="t">
              <a:spAutoFit/>
            </a:bodyPr>
            <a:lstStyle/>
            <a:p>
              <a:pPr algn="just">
                <a:lnSpc>
                  <a:spcPts val="3122"/>
                </a:lnSpc>
              </a:pPr>
              <a:r>
                <a:rPr lang="en-US" sz="2838">
                  <a:solidFill>
                    <a:srgbClr val="7ED957"/>
                  </a:solidFill>
                  <a:latin typeface="Gotham Bold"/>
                  <a:ea typeface="Gotham Bold"/>
                  <a:cs typeface="Gotham Bold"/>
                  <a:sym typeface="Gotham Bold"/>
                </a:rPr>
                <a:t>eaning</a:t>
              </a:r>
            </a:p>
          </p:txBody>
        </p:sp>
      </p:grpSp>
      <p:grpSp>
        <p:nvGrpSpPr>
          <p:cNvPr id="15" name="Group 15"/>
          <p:cNvGrpSpPr/>
          <p:nvPr/>
        </p:nvGrpSpPr>
        <p:grpSpPr>
          <a:xfrm>
            <a:off x="761733" y="8383419"/>
            <a:ext cx="4119540" cy="1126490"/>
            <a:chOff x="0" y="0"/>
            <a:chExt cx="5492721" cy="1501987"/>
          </a:xfrm>
        </p:grpSpPr>
        <p:sp>
          <p:nvSpPr>
            <p:cNvPr id="16" name="TextBox 16"/>
            <p:cNvSpPr txBox="1"/>
            <p:nvPr/>
          </p:nvSpPr>
          <p:spPr>
            <a:xfrm>
              <a:off x="0" y="-142875"/>
              <a:ext cx="1157305" cy="1644862"/>
            </a:xfrm>
            <a:prstGeom prst="rect">
              <a:avLst/>
            </a:prstGeom>
          </p:spPr>
          <p:txBody>
            <a:bodyPr lIns="0" tIns="0" rIns="0" bIns="0" rtlCol="0" anchor="t">
              <a:spAutoFit/>
            </a:bodyPr>
            <a:lstStyle/>
            <a:p>
              <a:pPr algn="l">
                <a:lnSpc>
                  <a:spcPts val="10359"/>
                </a:lnSpc>
              </a:pPr>
              <a:r>
                <a:rPr lang="en-US" sz="7399">
                  <a:solidFill>
                    <a:srgbClr val="E793A0"/>
                  </a:solidFill>
                  <a:latin typeface="Gotham Bold"/>
                  <a:ea typeface="Gotham Bold"/>
                  <a:cs typeface="Gotham Bold"/>
                  <a:sym typeface="Gotham Bold"/>
                </a:rPr>
                <a:t>A</a:t>
              </a:r>
            </a:p>
          </p:txBody>
        </p:sp>
        <p:sp>
          <p:nvSpPr>
            <p:cNvPr id="17" name="TextBox 17"/>
            <p:cNvSpPr txBox="1"/>
            <p:nvPr/>
          </p:nvSpPr>
          <p:spPr>
            <a:xfrm>
              <a:off x="1066858" y="770044"/>
              <a:ext cx="4425863" cy="553614"/>
            </a:xfrm>
            <a:prstGeom prst="rect">
              <a:avLst/>
            </a:prstGeom>
          </p:spPr>
          <p:txBody>
            <a:bodyPr lIns="0" tIns="0" rIns="0" bIns="0" rtlCol="0" anchor="t">
              <a:spAutoFit/>
            </a:bodyPr>
            <a:lstStyle/>
            <a:p>
              <a:pPr algn="just">
                <a:lnSpc>
                  <a:spcPts val="3122"/>
                </a:lnSpc>
              </a:pPr>
              <a:r>
                <a:rPr lang="en-US" sz="2838">
                  <a:solidFill>
                    <a:srgbClr val="E793A0"/>
                  </a:solidFill>
                  <a:latin typeface="Gotham Bold"/>
                  <a:ea typeface="Gotham Bold"/>
                  <a:cs typeface="Gotham Bold"/>
                  <a:sym typeface="Gotham Bold"/>
                </a:rPr>
                <a:t>ccomplishment</a:t>
              </a:r>
            </a:p>
          </p:txBody>
        </p:sp>
      </p:grpSp>
      <p:sp>
        <p:nvSpPr>
          <p:cNvPr id="18" name="TextBox 18"/>
          <p:cNvSpPr txBox="1"/>
          <p:nvPr/>
        </p:nvSpPr>
        <p:spPr>
          <a:xfrm>
            <a:off x="5148240" y="2889398"/>
            <a:ext cx="12710063" cy="2051699"/>
          </a:xfrm>
          <a:prstGeom prst="rect">
            <a:avLst/>
          </a:prstGeom>
        </p:spPr>
        <p:txBody>
          <a:bodyPr lIns="0" tIns="0" rIns="0" bIns="0" rtlCol="0" anchor="t">
            <a:spAutoFit/>
          </a:bodyPr>
          <a:lstStyle/>
          <a:p>
            <a:pPr marL="597785" lvl="1" indent="-298892" algn="just">
              <a:lnSpc>
                <a:spcPts val="4042"/>
              </a:lnSpc>
              <a:buFont typeface="Arial"/>
              <a:buChar char="•"/>
            </a:pPr>
            <a:r>
              <a:rPr lang="en-US" sz="2768">
                <a:solidFill>
                  <a:srgbClr val="191919"/>
                </a:solidFill>
                <a:latin typeface="Arial Bold"/>
                <a:ea typeface="Arial Bold"/>
                <a:cs typeface="Arial Bold"/>
                <a:sym typeface="Arial Bold"/>
              </a:rPr>
              <a:t>Encourages players to respect the fundamental principles of sportsmanship and fair play as well as to enjoy the inherent joy of the game</a:t>
            </a:r>
          </a:p>
          <a:p>
            <a:pPr algn="just">
              <a:lnSpc>
                <a:spcPts val="4042"/>
              </a:lnSpc>
            </a:pPr>
            <a:endParaRPr lang="en-US" sz="2768">
              <a:solidFill>
                <a:srgbClr val="191919"/>
              </a:solidFill>
              <a:latin typeface="Arial Bold"/>
              <a:ea typeface="Arial Bold"/>
              <a:cs typeface="Arial Bold"/>
              <a:sym typeface="Arial Bold"/>
            </a:endParaRPr>
          </a:p>
        </p:txBody>
      </p:sp>
      <p:sp>
        <p:nvSpPr>
          <p:cNvPr id="19" name="TextBox 19"/>
          <p:cNvSpPr txBox="1"/>
          <p:nvPr/>
        </p:nvSpPr>
        <p:spPr>
          <a:xfrm>
            <a:off x="10927841" y="467947"/>
            <a:ext cx="6331459" cy="560753"/>
          </a:xfrm>
          <a:prstGeom prst="rect">
            <a:avLst/>
          </a:prstGeom>
        </p:spPr>
        <p:txBody>
          <a:bodyPr lIns="0" tIns="0" rIns="0" bIns="0" rtlCol="0" anchor="t">
            <a:spAutoFit/>
          </a:bodyPr>
          <a:lstStyle/>
          <a:p>
            <a:pPr algn="l">
              <a:lnSpc>
                <a:spcPts val="4543"/>
              </a:lnSpc>
            </a:pPr>
            <a:r>
              <a:rPr lang="en-US" sz="3245">
                <a:solidFill>
                  <a:srgbClr val="191919"/>
                </a:solidFill>
                <a:latin typeface="Gotham Bold"/>
                <a:ea typeface="Gotham Bold"/>
                <a:cs typeface="Gotham Bold"/>
                <a:sym typeface="Gotham Bold"/>
              </a:rPr>
              <a:t>by Seligman, 2018</a:t>
            </a:r>
          </a:p>
        </p:txBody>
      </p:sp>
      <p:grpSp>
        <p:nvGrpSpPr>
          <p:cNvPr id="20" name="Group 20"/>
          <p:cNvGrpSpPr/>
          <p:nvPr/>
        </p:nvGrpSpPr>
        <p:grpSpPr>
          <a:xfrm>
            <a:off x="-2318568" y="-1982031"/>
            <a:ext cx="3499668" cy="13405540"/>
            <a:chOff x="0" y="0"/>
            <a:chExt cx="212191" cy="812800"/>
          </a:xfrm>
        </p:grpSpPr>
        <p:sp>
          <p:nvSpPr>
            <p:cNvPr id="21" name="Freeform 21"/>
            <p:cNvSpPr/>
            <p:nvPr/>
          </p:nvSpPr>
          <p:spPr>
            <a:xfrm>
              <a:off x="0" y="0"/>
              <a:ext cx="212191" cy="812800"/>
            </a:xfrm>
            <a:custGeom>
              <a:avLst/>
              <a:gdLst/>
              <a:ahLst/>
              <a:cxnLst/>
              <a:rect l="l" t="t" r="r" b="b"/>
              <a:pathLst>
                <a:path w="212191" h="812800">
                  <a:moveTo>
                    <a:pt x="106095" y="0"/>
                  </a:moveTo>
                  <a:cubicBezTo>
                    <a:pt x="47500" y="0"/>
                    <a:pt x="0" y="181951"/>
                    <a:pt x="0" y="406400"/>
                  </a:cubicBezTo>
                  <a:cubicBezTo>
                    <a:pt x="0" y="630849"/>
                    <a:pt x="47500" y="812800"/>
                    <a:pt x="106095" y="812800"/>
                  </a:cubicBezTo>
                  <a:cubicBezTo>
                    <a:pt x="164690" y="812800"/>
                    <a:pt x="212191" y="630849"/>
                    <a:pt x="212191" y="406400"/>
                  </a:cubicBezTo>
                  <a:cubicBezTo>
                    <a:pt x="212191" y="181951"/>
                    <a:pt x="164690" y="0"/>
                    <a:pt x="106095" y="0"/>
                  </a:cubicBezTo>
                  <a:close/>
                </a:path>
              </a:pathLst>
            </a:custGeom>
            <a:solidFill>
              <a:srgbClr val="000000">
                <a:alpha val="0"/>
              </a:srgbClr>
            </a:solidFill>
            <a:ln w="19050" cap="sq">
              <a:solidFill>
                <a:srgbClr val="FD6220"/>
              </a:solidFill>
              <a:prstDash val="solid"/>
              <a:miter/>
            </a:ln>
          </p:spPr>
        </p:sp>
        <p:sp>
          <p:nvSpPr>
            <p:cNvPr id="22" name="TextBox 22"/>
            <p:cNvSpPr txBox="1"/>
            <p:nvPr/>
          </p:nvSpPr>
          <p:spPr>
            <a:xfrm>
              <a:off x="19893" y="47625"/>
              <a:ext cx="172405" cy="688975"/>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5033674" y="8392944"/>
            <a:ext cx="12710063" cy="2051699"/>
          </a:xfrm>
          <a:prstGeom prst="rect">
            <a:avLst/>
          </a:prstGeom>
        </p:spPr>
        <p:txBody>
          <a:bodyPr lIns="0" tIns="0" rIns="0" bIns="0" rtlCol="0" anchor="t">
            <a:spAutoFit/>
          </a:bodyPr>
          <a:lstStyle/>
          <a:p>
            <a:pPr marL="597785" lvl="1" indent="-298892" algn="just">
              <a:lnSpc>
                <a:spcPts val="4042"/>
              </a:lnSpc>
              <a:buFont typeface="Arial"/>
              <a:buChar char="•"/>
            </a:pPr>
            <a:r>
              <a:rPr lang="en-US" sz="2768">
                <a:solidFill>
                  <a:srgbClr val="191919"/>
                </a:solidFill>
                <a:latin typeface="Arial Bold"/>
                <a:ea typeface="Arial Bold"/>
                <a:cs typeface="Arial Bold"/>
                <a:sym typeface="Arial Bold"/>
              </a:rPr>
              <a:t>Gives athletes a strong sense of accomplishment when they strive for notable accomplishments through moral methods</a:t>
            </a:r>
          </a:p>
          <a:p>
            <a:pPr algn="just">
              <a:lnSpc>
                <a:spcPts val="4042"/>
              </a:lnSpc>
            </a:pPr>
            <a:endParaRPr lang="en-US" sz="2768">
              <a:solidFill>
                <a:srgbClr val="191919"/>
              </a:solidFill>
              <a:latin typeface="Arial Bold"/>
              <a:ea typeface="Arial Bold"/>
              <a:cs typeface="Arial Bold"/>
              <a:sym typeface="Arial Bold"/>
            </a:endParaRPr>
          </a:p>
          <a:p>
            <a:pPr algn="just">
              <a:lnSpc>
                <a:spcPts val="4042"/>
              </a:lnSpc>
            </a:pPr>
            <a:endParaRPr lang="en-US" sz="2768">
              <a:solidFill>
                <a:srgbClr val="191919"/>
              </a:solidFill>
              <a:latin typeface="Arial Bold"/>
              <a:ea typeface="Arial Bold"/>
              <a:cs typeface="Arial Bold"/>
              <a:sym typeface="Arial Bold"/>
            </a:endParaRPr>
          </a:p>
        </p:txBody>
      </p:sp>
      <p:sp>
        <p:nvSpPr>
          <p:cNvPr id="24" name="TextBox 24"/>
          <p:cNvSpPr txBox="1"/>
          <p:nvPr/>
        </p:nvSpPr>
        <p:spPr>
          <a:xfrm>
            <a:off x="5148240" y="6552079"/>
            <a:ext cx="12710063" cy="1546874"/>
          </a:xfrm>
          <a:prstGeom prst="rect">
            <a:avLst/>
          </a:prstGeom>
        </p:spPr>
        <p:txBody>
          <a:bodyPr lIns="0" tIns="0" rIns="0" bIns="0" rtlCol="0" anchor="t">
            <a:spAutoFit/>
          </a:bodyPr>
          <a:lstStyle/>
          <a:p>
            <a:pPr marL="597785" lvl="1" indent="-298892" algn="just">
              <a:lnSpc>
                <a:spcPts val="4042"/>
              </a:lnSpc>
              <a:buFont typeface="Arial"/>
              <a:buChar char="•"/>
            </a:pPr>
            <a:r>
              <a:rPr lang="en-US" sz="2768">
                <a:solidFill>
                  <a:srgbClr val="191919"/>
                </a:solidFill>
                <a:latin typeface="Arial Bold"/>
                <a:ea typeface="Arial Bold"/>
                <a:cs typeface="Arial Bold"/>
                <a:sym typeface="Arial Bold"/>
              </a:rPr>
              <a:t>Gives sports a deep purpose and encourages athletes to approach their athletic pursuits with a clear knowledge of the moral principles entwined with ethical sports behavior</a:t>
            </a:r>
          </a:p>
        </p:txBody>
      </p:sp>
      <p:sp>
        <p:nvSpPr>
          <p:cNvPr id="25" name="TextBox 25"/>
          <p:cNvSpPr txBox="1"/>
          <p:nvPr/>
        </p:nvSpPr>
        <p:spPr>
          <a:xfrm>
            <a:off x="5148240" y="4817272"/>
            <a:ext cx="12710063" cy="2051699"/>
          </a:xfrm>
          <a:prstGeom prst="rect">
            <a:avLst/>
          </a:prstGeom>
        </p:spPr>
        <p:txBody>
          <a:bodyPr lIns="0" tIns="0" rIns="0" bIns="0" rtlCol="0" anchor="t">
            <a:spAutoFit/>
          </a:bodyPr>
          <a:lstStyle/>
          <a:p>
            <a:pPr marL="597785" lvl="1" indent="-298892" algn="just">
              <a:lnSpc>
                <a:spcPts val="4042"/>
              </a:lnSpc>
              <a:buFont typeface="Arial"/>
              <a:buChar char="•"/>
            </a:pPr>
            <a:r>
              <a:rPr lang="en-US" sz="2768">
                <a:solidFill>
                  <a:srgbClr val="191919"/>
                </a:solidFill>
                <a:latin typeface="Arial Bold"/>
                <a:ea typeface="Arial Bold"/>
                <a:cs typeface="Arial Bold"/>
                <a:sym typeface="Arial Bold"/>
              </a:rPr>
              <a:t>Respect for and commitment to the rules of fair competition are more likely to be fostered by athletes who value these connections with both rivals and teammates</a:t>
            </a:r>
          </a:p>
          <a:p>
            <a:pPr algn="just">
              <a:lnSpc>
                <a:spcPts val="4042"/>
              </a:lnSpc>
            </a:pPr>
            <a:endParaRPr lang="en-US" sz="2768">
              <a:solidFill>
                <a:srgbClr val="191919"/>
              </a:solidFill>
              <a:latin typeface="Arial Bold"/>
              <a:ea typeface="Arial Bold"/>
              <a:cs typeface="Arial Bold"/>
              <a:sym typeface="Arial Bold"/>
            </a:endParaRPr>
          </a:p>
        </p:txBody>
      </p:sp>
      <p:grpSp>
        <p:nvGrpSpPr>
          <p:cNvPr id="26" name="Group 26"/>
          <p:cNvGrpSpPr/>
          <p:nvPr/>
        </p:nvGrpSpPr>
        <p:grpSpPr>
          <a:xfrm>
            <a:off x="15410771" y="-2495014"/>
            <a:ext cx="3697059" cy="3697059"/>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FD6220"/>
              </a:solidFill>
              <a:prstDash val="solid"/>
              <a:miter/>
            </a:ln>
          </p:spPr>
        </p:sp>
        <p:sp>
          <p:nvSpPr>
            <p:cNvPr id="28" name="TextBox 2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48737" y="1028700"/>
            <a:ext cx="6676433" cy="7217515"/>
          </a:xfrm>
          <a:prstGeom prst="rect">
            <a:avLst/>
          </a:prstGeom>
          <a:solidFill>
            <a:srgbClr val="F1F1F1"/>
          </a:solidFill>
        </p:spPr>
      </p:sp>
      <p:sp>
        <p:nvSpPr>
          <p:cNvPr id="3" name="Freeform 3"/>
          <p:cNvSpPr/>
          <p:nvPr/>
        </p:nvSpPr>
        <p:spPr>
          <a:xfrm>
            <a:off x="7854420" y="0"/>
            <a:ext cx="8151805" cy="10202414"/>
          </a:xfrm>
          <a:custGeom>
            <a:avLst/>
            <a:gdLst/>
            <a:ahLst/>
            <a:cxnLst/>
            <a:rect l="l" t="t" r="r" b="b"/>
            <a:pathLst>
              <a:path w="8151805" h="10202414">
                <a:moveTo>
                  <a:pt x="0" y="0"/>
                </a:moveTo>
                <a:lnTo>
                  <a:pt x="8151805" y="0"/>
                </a:lnTo>
                <a:lnTo>
                  <a:pt x="8151805" y="10202414"/>
                </a:lnTo>
                <a:lnTo>
                  <a:pt x="0" y="10202414"/>
                </a:lnTo>
                <a:lnTo>
                  <a:pt x="0" y="0"/>
                </a:lnTo>
                <a:close/>
              </a:path>
            </a:pathLst>
          </a:custGeom>
          <a:blipFill>
            <a:blip r:embed="rId2"/>
            <a:stretch>
              <a:fillRect/>
            </a:stretch>
          </a:blipFill>
        </p:spPr>
      </p:sp>
      <p:grpSp>
        <p:nvGrpSpPr>
          <p:cNvPr id="4" name="Group 4"/>
          <p:cNvGrpSpPr/>
          <p:nvPr/>
        </p:nvGrpSpPr>
        <p:grpSpPr>
          <a:xfrm>
            <a:off x="1028700" y="1936545"/>
            <a:ext cx="6465203" cy="1764119"/>
            <a:chOff x="0" y="0"/>
            <a:chExt cx="8620271" cy="2352159"/>
          </a:xfrm>
        </p:grpSpPr>
        <p:sp>
          <p:nvSpPr>
            <p:cNvPr id="5" name="TextBox 5"/>
            <p:cNvSpPr txBox="1"/>
            <p:nvPr/>
          </p:nvSpPr>
          <p:spPr>
            <a:xfrm>
              <a:off x="0" y="932934"/>
              <a:ext cx="8620271" cy="1419225"/>
            </a:xfrm>
            <a:prstGeom prst="rect">
              <a:avLst/>
            </a:prstGeom>
          </p:spPr>
          <p:txBody>
            <a:bodyPr lIns="0" tIns="0" rIns="0" bIns="0" rtlCol="0" anchor="t">
              <a:spAutoFit/>
            </a:bodyPr>
            <a:lstStyle/>
            <a:p>
              <a:pPr marL="0" lvl="0" indent="0" algn="l">
                <a:lnSpc>
                  <a:spcPts val="8399"/>
                </a:lnSpc>
                <a:spcBef>
                  <a:spcPct val="0"/>
                </a:spcBef>
              </a:pPr>
              <a:r>
                <a:rPr lang="en-US" sz="6999">
                  <a:solidFill>
                    <a:srgbClr val="000000"/>
                  </a:solidFill>
                  <a:latin typeface="Public Sans Bold"/>
                  <a:ea typeface="Public Sans Bold"/>
                  <a:cs typeface="Public Sans Bold"/>
                  <a:sym typeface="Public Sans Bold"/>
                </a:rPr>
                <a:t>Methodology</a:t>
              </a:r>
            </a:p>
          </p:txBody>
        </p:sp>
        <p:sp>
          <p:nvSpPr>
            <p:cNvPr id="6" name="TextBox 6"/>
            <p:cNvSpPr txBox="1"/>
            <p:nvPr/>
          </p:nvSpPr>
          <p:spPr>
            <a:xfrm>
              <a:off x="0" y="9525"/>
              <a:ext cx="876965" cy="490008"/>
            </a:xfrm>
            <a:prstGeom prst="rect">
              <a:avLst/>
            </a:prstGeom>
          </p:spPr>
          <p:txBody>
            <a:bodyPr lIns="0" tIns="0" rIns="0" bIns="0" rtlCol="0" anchor="t">
              <a:spAutoFit/>
            </a:bodyPr>
            <a:lstStyle/>
            <a:p>
              <a:pPr algn="l">
                <a:lnSpc>
                  <a:spcPts val="2749"/>
                </a:lnSpc>
              </a:pPr>
              <a:endParaRPr/>
            </a:p>
          </p:txBody>
        </p:sp>
      </p:grpSp>
      <p:sp>
        <p:nvSpPr>
          <p:cNvPr id="7" name="TextBox 7"/>
          <p:cNvSpPr txBox="1"/>
          <p:nvPr/>
        </p:nvSpPr>
        <p:spPr>
          <a:xfrm>
            <a:off x="659967" y="4513633"/>
            <a:ext cx="5917027" cy="2556524"/>
          </a:xfrm>
          <a:prstGeom prst="rect">
            <a:avLst/>
          </a:prstGeom>
        </p:spPr>
        <p:txBody>
          <a:bodyPr lIns="0" tIns="0" rIns="0" bIns="0" rtlCol="0" anchor="t">
            <a:spAutoFit/>
          </a:bodyPr>
          <a:lstStyle/>
          <a:p>
            <a:pPr marL="597785" lvl="1" indent="-298892" algn="just">
              <a:lnSpc>
                <a:spcPts val="4042"/>
              </a:lnSpc>
              <a:buFont typeface="Arial"/>
              <a:buChar char="•"/>
            </a:pPr>
            <a:r>
              <a:rPr lang="en-US" sz="2768">
                <a:solidFill>
                  <a:srgbClr val="191919"/>
                </a:solidFill>
                <a:latin typeface="Arial Bold"/>
                <a:ea typeface="Arial Bold"/>
                <a:cs typeface="Arial Bold"/>
                <a:sym typeface="Arial Bold"/>
              </a:rPr>
              <a:t>True-experiment pre-test and post-test (repeated measurements)-control group design </a:t>
            </a:r>
          </a:p>
          <a:p>
            <a:pPr algn="just">
              <a:lnSpc>
                <a:spcPts val="4042"/>
              </a:lnSpc>
            </a:pPr>
            <a:endParaRPr lang="en-US" sz="2768">
              <a:solidFill>
                <a:srgbClr val="191919"/>
              </a:solidFill>
              <a:latin typeface="Arial Bold"/>
              <a:ea typeface="Arial Bold"/>
              <a:cs typeface="Arial Bold"/>
              <a:sym typeface="Arial Bold"/>
            </a:endParaRPr>
          </a:p>
        </p:txBody>
      </p:sp>
      <p:grpSp>
        <p:nvGrpSpPr>
          <p:cNvPr id="8" name="Group 8"/>
          <p:cNvGrpSpPr/>
          <p:nvPr/>
        </p:nvGrpSpPr>
        <p:grpSpPr>
          <a:xfrm>
            <a:off x="15410771" y="-1932229"/>
            <a:ext cx="3697059" cy="3697059"/>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FD6220"/>
              </a:solidFill>
              <a:prstDash val="solid"/>
              <a:miter/>
            </a:ln>
          </p:spPr>
        </p:sp>
        <p:sp>
          <p:nvSpPr>
            <p:cNvPr id="10" name="TextBox 1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588883" y="1277552"/>
          <a:ext cx="17401139" cy="7992281"/>
        </p:xfrm>
        <a:graphic>
          <a:graphicData uri="http://schemas.openxmlformats.org/drawingml/2006/table">
            <a:tbl>
              <a:tblPr/>
              <a:tblGrid>
                <a:gridCol w="7972510">
                  <a:extLst>
                    <a:ext uri="{9D8B030D-6E8A-4147-A177-3AD203B41FA5}">
                      <a16:colId xmlns:a16="http://schemas.microsoft.com/office/drawing/2014/main" val="20000"/>
                    </a:ext>
                  </a:extLst>
                </a:gridCol>
                <a:gridCol w="9428629">
                  <a:extLst>
                    <a:ext uri="{9D8B030D-6E8A-4147-A177-3AD203B41FA5}">
                      <a16:colId xmlns:a16="http://schemas.microsoft.com/office/drawing/2014/main" val="20001"/>
                    </a:ext>
                  </a:extLst>
                </a:gridCol>
              </a:tblGrid>
              <a:tr h="802012">
                <a:tc>
                  <a:txBody>
                    <a:bodyPr/>
                    <a:lstStyle/>
                    <a:p>
                      <a:pPr algn="l">
                        <a:lnSpc>
                          <a:spcPts val="3079"/>
                        </a:lnSpc>
                        <a:defRPr/>
                      </a:pPr>
                      <a:r>
                        <a:rPr lang="en-US" sz="2199">
                          <a:solidFill>
                            <a:srgbClr val="000000"/>
                          </a:solidFill>
                          <a:latin typeface="Public Sans Bold"/>
                          <a:ea typeface="Public Sans Bold"/>
                          <a:cs typeface="Public Sans Bold"/>
                          <a:sym typeface="Public Sans Bold"/>
                        </a:rPr>
                        <a:t>Objectives of activities</a:t>
                      </a:r>
                      <a:endParaRPr lang="en-US" sz="1100"/>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D090"/>
                    </a:solidFill>
                  </a:tcPr>
                </a:tc>
                <a:tc>
                  <a:txBody>
                    <a:bodyPr/>
                    <a:lstStyle/>
                    <a:p>
                      <a:pPr algn="l">
                        <a:lnSpc>
                          <a:spcPts val="3079"/>
                        </a:lnSpc>
                        <a:defRPr/>
                      </a:pPr>
                      <a:r>
                        <a:rPr lang="en-US" sz="2199">
                          <a:solidFill>
                            <a:srgbClr val="000000"/>
                          </a:solidFill>
                          <a:latin typeface="Public Sans Bold"/>
                          <a:ea typeface="Public Sans Bold"/>
                          <a:cs typeface="Public Sans Bold"/>
                          <a:sym typeface="Public Sans Bold"/>
                        </a:rPr>
                        <a:t>Types of activities</a:t>
                      </a:r>
                      <a:endParaRPr lang="en-US" sz="1100"/>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D090"/>
                    </a:solidFill>
                  </a:tcPr>
                </a:tc>
                <a:extLst>
                  <a:ext uri="{0D108BD9-81ED-4DB2-BD59-A6C34878D82A}">
                    <a16:rowId xmlns:a16="http://schemas.microsoft.com/office/drawing/2014/main" val="10000"/>
                  </a:ext>
                </a:extLst>
              </a:tr>
              <a:tr h="1887973">
                <a:tc>
                  <a:txBody>
                    <a:bodyPr/>
                    <a:lstStyle/>
                    <a:p>
                      <a:pPr algn="l">
                        <a:lnSpc>
                          <a:spcPts val="3079"/>
                        </a:lnSpc>
                        <a:defRPr/>
                      </a:pPr>
                      <a:r>
                        <a:rPr lang="en-US" sz="2199">
                          <a:solidFill>
                            <a:srgbClr val="000000"/>
                          </a:solidFill>
                          <a:latin typeface="Public Sans Bold"/>
                          <a:ea typeface="Public Sans Bold"/>
                          <a:cs typeface="Public Sans Bold"/>
                          <a:sym typeface="Public Sans Bold"/>
                        </a:rPr>
                        <a:t>1. Promote engagement and intrinsic motivation</a:t>
                      </a:r>
                      <a:endParaRPr lang="en-US" sz="1100"/>
                    </a:p>
                    <a:p>
                      <a:pPr algn="l">
                        <a:lnSpc>
                          <a:spcPts val="3079"/>
                        </a:lnSpc>
                      </a:pPr>
                      <a:r>
                        <a:rPr lang="en-US" sz="2199">
                          <a:solidFill>
                            <a:srgbClr val="000000"/>
                          </a:solidFill>
                          <a:latin typeface="Public Sans Bold"/>
                          <a:ea typeface="Public Sans Bold"/>
                          <a:cs typeface="Public Sans Bold"/>
                          <a:sym typeface="Public Sans Bold"/>
                        </a:rPr>
                        <a:t>2. Building resilience for clean sport behavior</a:t>
                      </a:r>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3079"/>
                        </a:lnSpc>
                        <a:defRPr/>
                      </a:pPr>
                      <a:r>
                        <a:rPr lang="en-US" sz="2199">
                          <a:solidFill>
                            <a:srgbClr val="000000"/>
                          </a:solidFill>
                          <a:latin typeface="Public Sans Bold"/>
                          <a:ea typeface="Public Sans Bold"/>
                          <a:cs typeface="Public Sans Bold"/>
                          <a:sym typeface="Public Sans Bold"/>
                        </a:rPr>
                        <a:t>1. Talk session about intrinsic and extrinsic motivation and resilience</a:t>
                      </a:r>
                      <a:endParaRPr lang="en-US" sz="1100"/>
                    </a:p>
                    <a:p>
                      <a:pPr algn="l">
                        <a:lnSpc>
                          <a:spcPts val="3079"/>
                        </a:lnSpc>
                      </a:pPr>
                      <a:r>
                        <a:rPr lang="en-US" sz="2199">
                          <a:solidFill>
                            <a:srgbClr val="000000"/>
                          </a:solidFill>
                          <a:latin typeface="Public Sans Bold"/>
                          <a:ea typeface="Public Sans Bold"/>
                          <a:cs typeface="Public Sans Bold"/>
                          <a:sym typeface="Public Sans Bold"/>
                        </a:rPr>
                        <a:t>2. Time for reflection and resilience plan</a:t>
                      </a:r>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97906">
                <a:tc>
                  <a:txBody>
                    <a:bodyPr/>
                    <a:lstStyle/>
                    <a:p>
                      <a:pPr algn="l">
                        <a:lnSpc>
                          <a:spcPts val="3079"/>
                        </a:lnSpc>
                        <a:defRPr/>
                      </a:pPr>
                      <a:r>
                        <a:rPr lang="en-US" sz="2199">
                          <a:solidFill>
                            <a:srgbClr val="000000"/>
                          </a:solidFill>
                          <a:latin typeface="Public Sans Bold"/>
                          <a:ea typeface="Public Sans Bold"/>
                          <a:cs typeface="Public Sans Bold"/>
                          <a:sym typeface="Public Sans Bold"/>
                        </a:rPr>
                        <a:t>1. Building trust and mutual respect in sports</a:t>
                      </a:r>
                      <a:endParaRPr lang="en-US" sz="1100"/>
                    </a:p>
                    <a:p>
                      <a:pPr algn="l">
                        <a:lnSpc>
                          <a:spcPts val="3079"/>
                        </a:lnSpc>
                      </a:pPr>
                      <a:r>
                        <a:rPr lang="en-US" sz="2199">
                          <a:solidFill>
                            <a:srgbClr val="000000"/>
                          </a:solidFill>
                          <a:latin typeface="Public Sans Bold"/>
                          <a:ea typeface="Public Sans Bold"/>
                          <a:cs typeface="Public Sans Bold"/>
                          <a:sym typeface="Public Sans Bold"/>
                        </a:rPr>
                        <a:t>2. Conflict Resolution Training for Ethical Sportmanship</a:t>
                      </a:r>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3079"/>
                        </a:lnSpc>
                        <a:defRPr/>
                      </a:pPr>
                      <a:r>
                        <a:rPr lang="en-US" sz="2199">
                          <a:solidFill>
                            <a:srgbClr val="000000"/>
                          </a:solidFill>
                          <a:latin typeface="Public Sans Bold"/>
                          <a:ea typeface="Public Sans Bold"/>
                          <a:cs typeface="Public Sans Bold"/>
                          <a:sym typeface="Public Sans Bold"/>
                        </a:rPr>
                        <a:t>1. Talk session about building trust and mutual respect in sports</a:t>
                      </a:r>
                      <a:endParaRPr lang="en-US" sz="1100"/>
                    </a:p>
                    <a:p>
                      <a:pPr algn="l">
                        <a:lnSpc>
                          <a:spcPts val="3079"/>
                        </a:lnSpc>
                      </a:pPr>
                      <a:r>
                        <a:rPr lang="en-US" sz="2199">
                          <a:solidFill>
                            <a:srgbClr val="000000"/>
                          </a:solidFill>
                          <a:latin typeface="Public Sans Bold"/>
                          <a:ea typeface="Public Sans Bold"/>
                          <a:cs typeface="Public Sans Bold"/>
                          <a:sym typeface="Public Sans Bold"/>
                        </a:rPr>
                        <a:t>2. Reflection time </a:t>
                      </a:r>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15610">
                <a:tc>
                  <a:txBody>
                    <a:bodyPr/>
                    <a:lstStyle/>
                    <a:p>
                      <a:pPr algn="l">
                        <a:lnSpc>
                          <a:spcPts val="3079"/>
                        </a:lnSpc>
                        <a:defRPr/>
                      </a:pPr>
                      <a:r>
                        <a:rPr lang="en-US" sz="2199">
                          <a:solidFill>
                            <a:srgbClr val="000000"/>
                          </a:solidFill>
                          <a:latin typeface="Public Sans Bold"/>
                          <a:ea typeface="Public Sans Bold"/>
                          <a:cs typeface="Public Sans Bold"/>
                          <a:sym typeface="Public Sans Bold"/>
                        </a:rPr>
                        <a:t>1. Connect ethical behavior to meaning and personal growth 2. Inspiring ethical sportsmanship</a:t>
                      </a:r>
                      <a:endParaRPr lang="en-US" sz="1100"/>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3079"/>
                        </a:lnSpc>
                        <a:defRPr/>
                      </a:pPr>
                      <a:r>
                        <a:rPr lang="en-US" sz="2199">
                          <a:solidFill>
                            <a:srgbClr val="000000"/>
                          </a:solidFill>
                          <a:latin typeface="Public Sans Bold"/>
                          <a:ea typeface="Public Sans Bold"/>
                          <a:cs typeface="Public Sans Bold"/>
                          <a:sym typeface="Public Sans Bold"/>
                        </a:rPr>
                        <a:t>1. Talk session about meaning in sports tied to ethical behavior</a:t>
                      </a:r>
                      <a:endParaRPr lang="en-US" sz="1100"/>
                    </a:p>
                    <a:p>
                      <a:pPr algn="l">
                        <a:lnSpc>
                          <a:spcPts val="3079"/>
                        </a:lnSpc>
                      </a:pPr>
                      <a:r>
                        <a:rPr lang="en-US" sz="2199">
                          <a:solidFill>
                            <a:srgbClr val="000000"/>
                          </a:solidFill>
                          <a:latin typeface="Public Sans Bold"/>
                          <a:ea typeface="Public Sans Bold"/>
                          <a:cs typeface="Public Sans Bold"/>
                          <a:sym typeface="Public Sans Bold"/>
                        </a:rPr>
                        <a:t>2. Reading time: “Clean Sport Comic”</a:t>
                      </a:r>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88780">
                <a:tc>
                  <a:txBody>
                    <a:bodyPr/>
                    <a:lstStyle/>
                    <a:p>
                      <a:pPr algn="l">
                        <a:lnSpc>
                          <a:spcPts val="3079"/>
                        </a:lnSpc>
                        <a:defRPr/>
                      </a:pPr>
                      <a:r>
                        <a:rPr lang="en-US" sz="2199">
                          <a:solidFill>
                            <a:srgbClr val="000000"/>
                          </a:solidFill>
                          <a:latin typeface="Public Sans Bold"/>
                          <a:ea typeface="Public Sans Bold"/>
                          <a:cs typeface="Public Sans Bold"/>
                          <a:sym typeface="Public Sans Bold"/>
                        </a:rPr>
                        <a:t>1. Measuring ethical success in sports 2. Builfing a culture of ethical acheivement in sports</a:t>
                      </a:r>
                      <a:endParaRPr lang="en-US" sz="1100"/>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3079"/>
                        </a:lnSpc>
                        <a:defRPr/>
                      </a:pPr>
                      <a:r>
                        <a:rPr lang="en-US" sz="2199">
                          <a:solidFill>
                            <a:srgbClr val="000000"/>
                          </a:solidFill>
                          <a:latin typeface="Public Sans Bold"/>
                          <a:ea typeface="Public Sans Bold"/>
                          <a:cs typeface="Public Sans Bold"/>
                          <a:sym typeface="Public Sans Bold"/>
                        </a:rPr>
                        <a:t>1. Talk session about accomplishment in context of ethical behavior and preventing doping</a:t>
                      </a:r>
                      <a:endParaRPr lang="en-US" sz="1100"/>
                    </a:p>
                    <a:p>
                      <a:pPr algn="l">
                        <a:lnSpc>
                          <a:spcPts val="3079"/>
                        </a:lnSpc>
                      </a:pPr>
                      <a:r>
                        <a:rPr lang="en-US" sz="2199">
                          <a:solidFill>
                            <a:srgbClr val="000000"/>
                          </a:solidFill>
                          <a:latin typeface="Public Sans Bold"/>
                          <a:ea typeface="Public Sans Bold"/>
                          <a:cs typeface="Public Sans Bold"/>
                          <a:sym typeface="Public Sans Bold"/>
                        </a:rPr>
                        <a:t>2. Reflection time</a:t>
                      </a:r>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Box 3"/>
          <p:cNvSpPr txBox="1"/>
          <p:nvPr/>
        </p:nvSpPr>
        <p:spPr>
          <a:xfrm>
            <a:off x="4364641" y="210752"/>
            <a:ext cx="10920207" cy="1066800"/>
          </a:xfrm>
          <a:prstGeom prst="rect">
            <a:avLst/>
          </a:prstGeom>
        </p:spPr>
        <p:txBody>
          <a:bodyPr lIns="0" tIns="0" rIns="0" bIns="0" rtlCol="0" anchor="t">
            <a:spAutoFit/>
          </a:bodyPr>
          <a:lstStyle/>
          <a:p>
            <a:pPr marL="0" lvl="0" indent="0" algn="l">
              <a:lnSpc>
                <a:spcPts val="8399"/>
              </a:lnSpc>
              <a:spcBef>
                <a:spcPct val="0"/>
              </a:spcBef>
            </a:pPr>
            <a:r>
              <a:rPr lang="en-US" sz="6999">
                <a:solidFill>
                  <a:srgbClr val="000000"/>
                </a:solidFill>
                <a:latin typeface="Public Sans Bold"/>
                <a:ea typeface="Public Sans Bold"/>
                <a:cs typeface="Public Sans Bold"/>
                <a:sym typeface="Public Sans Bold"/>
              </a:rPr>
              <a:t>Intervention Activities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1074</Words>
  <Application>Microsoft Office PowerPoint</Application>
  <PresentationFormat>Custom</PresentationFormat>
  <Paragraphs>97</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Poppins</vt:lpstr>
      <vt:lpstr>Arial Bold</vt:lpstr>
      <vt:lpstr>Public Sans Bold</vt:lpstr>
      <vt:lpstr>Arial</vt:lpstr>
      <vt:lpstr>Calibri</vt:lpstr>
      <vt:lpstr>Gotham Bold</vt:lpstr>
      <vt:lpstr>Public Sans</vt:lpstr>
      <vt:lpstr>Gotham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Symposium Template.pptx</dc:title>
  <cp:lastModifiedBy>Syasya Firzana</cp:lastModifiedBy>
  <cp:revision>2</cp:revision>
  <dcterms:created xsi:type="dcterms:W3CDTF">2006-08-16T00:00:00Z</dcterms:created>
  <dcterms:modified xsi:type="dcterms:W3CDTF">2024-07-16T01:45:24Z</dcterms:modified>
  <dc:identifier>DAGKp3jSaYk</dc:identifier>
</cp:coreProperties>
</file>