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307" r:id="rId15"/>
    <p:sldId id="270" r:id="rId16"/>
    <p:sldId id="271" r:id="rId17"/>
    <p:sldId id="272" r:id="rId18"/>
    <p:sldId id="273" r:id="rId19"/>
    <p:sldId id="274" r:id="rId20"/>
    <p:sldId id="275" r:id="rId21"/>
    <p:sldId id="276" r:id="rId22"/>
    <p:sldId id="277"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12192000" cy="6858000"/>
  <p:notesSz cx="6858000" cy="9144000"/>
  <p:embeddedFontLst>
    <p:embeddedFont>
      <p:font typeface="ADLaM Display" panose="02010000000000000000" pitchFamily="2" charset="0"/>
      <p:regular r:id="rId49"/>
    </p:embeddedFont>
    <p:embeddedFont>
      <p:font typeface="Fira Sans" panose="020B0503050000020004" pitchFamily="34" charset="0"/>
      <p:regular r:id="rId50"/>
      <p:bold r:id="rId51"/>
      <p:italic r:id="rId52"/>
      <p:boldItalic r:id="rId53"/>
    </p:embeddedFont>
    <p:embeddedFont>
      <p:font typeface="Overlock" panose="020B0604020202020204" charset="0"/>
      <p:regular r:id="rId54"/>
      <p:bold r:id="rId55"/>
      <p:italic r:id="rId56"/>
      <p:boldItalic r:id="rId57"/>
    </p:embeddedFont>
    <p:embeddedFont>
      <p:font typeface="Play" panose="020B0604020202020204" charset="0"/>
      <p:regular r:id="rId58"/>
      <p:bold r:id="rId59"/>
    </p:embeddedFont>
    <p:embeddedFont>
      <p:font typeface="Raleway" pitchFamily="2"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Rockwell" panose="02060603020205020403" pitchFamily="18"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kGoRGUHOVbn6Hr8ZT4bjLCnB1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F5FF4F-8583-4664-800D-E1DC0F825AA3}">
  <a:tblStyle styleId="{F0F5FF4F-8583-4664-800D-E1DC0F825A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05C04F2-8B51-472C-A627-D8EE471082BB}"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E3C52-2486-4638-84A1-45CC524D0BB3}" type="doc">
      <dgm:prSet loTypeId="urn:microsoft.com/office/officeart/2005/8/layout/radial1" loCatId="cycle" qsTypeId="urn:microsoft.com/office/officeart/2005/8/quickstyle/3d9" qsCatId="3D" csTypeId="urn:microsoft.com/office/officeart/2005/8/colors/colorful1" csCatId="colorful" phldr="1"/>
      <dgm:spPr/>
      <dgm:t>
        <a:bodyPr/>
        <a:lstStyle/>
        <a:p>
          <a:endParaRPr lang="en-MY"/>
        </a:p>
      </dgm:t>
    </dgm:pt>
    <dgm:pt modelId="{8A798851-3C50-42D9-8763-AB6B9151D39B}">
      <dgm:prSet phldrT="[Text]" custT="1"/>
      <dgm:spPr/>
      <dgm:t>
        <a:bodyPr/>
        <a:lstStyle/>
        <a:p>
          <a:r>
            <a:rPr lang="en-GB" sz="2000" dirty="0"/>
            <a:t>319</a:t>
          </a:r>
          <a:br>
            <a:rPr lang="en-GB" sz="2000" dirty="0"/>
          </a:br>
          <a:r>
            <a:rPr lang="en-GB" sz="2000" dirty="0"/>
            <a:t>Full-text</a:t>
          </a:r>
          <a:endParaRPr lang="en-MY" sz="2000" dirty="0"/>
        </a:p>
      </dgm:t>
    </dgm:pt>
    <dgm:pt modelId="{B2896272-215E-4D72-8E2A-5F8FF23B105B}" type="parTrans" cxnId="{D315207C-FC0C-416D-A331-0EF4F40DB130}">
      <dgm:prSet/>
      <dgm:spPr/>
      <dgm:t>
        <a:bodyPr/>
        <a:lstStyle/>
        <a:p>
          <a:endParaRPr lang="en-MY"/>
        </a:p>
      </dgm:t>
    </dgm:pt>
    <dgm:pt modelId="{5AFBC111-4AF2-4132-80E9-379FB0EA93CE}" type="sibTrans" cxnId="{D315207C-FC0C-416D-A331-0EF4F40DB130}">
      <dgm:prSet/>
      <dgm:spPr/>
      <dgm:t>
        <a:bodyPr/>
        <a:lstStyle/>
        <a:p>
          <a:endParaRPr lang="en-MY"/>
        </a:p>
      </dgm:t>
    </dgm:pt>
    <dgm:pt modelId="{65392DAA-4C6B-450C-AD2F-C3CC1725643D}">
      <dgm:prSet phldrT="[Text]"/>
      <dgm:spPr/>
      <dgm:t>
        <a:bodyPr/>
        <a:lstStyle/>
        <a:p>
          <a:r>
            <a:rPr lang="en-GB" dirty="0"/>
            <a:t>304 </a:t>
          </a:r>
          <a:br>
            <a:rPr lang="en-GB" dirty="0"/>
          </a:br>
          <a:r>
            <a:rPr lang="en-GB" dirty="0"/>
            <a:t>Articles</a:t>
          </a:r>
          <a:endParaRPr lang="en-MY" dirty="0"/>
        </a:p>
      </dgm:t>
    </dgm:pt>
    <dgm:pt modelId="{E87A4F97-B369-4818-8AF8-B8C803389AF6}" type="parTrans" cxnId="{78D56DFE-EEA3-4978-8746-9E7561748BFF}">
      <dgm:prSet/>
      <dgm:spPr/>
      <dgm:t>
        <a:bodyPr/>
        <a:lstStyle/>
        <a:p>
          <a:endParaRPr lang="en-MY"/>
        </a:p>
      </dgm:t>
    </dgm:pt>
    <dgm:pt modelId="{5524F779-1910-4F01-9A57-7F3A3503191B}" type="sibTrans" cxnId="{78D56DFE-EEA3-4978-8746-9E7561748BFF}">
      <dgm:prSet/>
      <dgm:spPr/>
      <dgm:t>
        <a:bodyPr/>
        <a:lstStyle/>
        <a:p>
          <a:endParaRPr lang="en-MY"/>
        </a:p>
      </dgm:t>
    </dgm:pt>
    <dgm:pt modelId="{203DCE7F-810C-4FF1-BB9C-4203AF305E21}">
      <dgm:prSet phldrT="[Text]"/>
      <dgm:spPr/>
      <dgm:t>
        <a:bodyPr/>
        <a:lstStyle/>
        <a:p>
          <a:r>
            <a:rPr lang="en-GB" dirty="0"/>
            <a:t>8 </a:t>
          </a:r>
          <a:br>
            <a:rPr lang="en-GB" dirty="0"/>
          </a:br>
          <a:r>
            <a:rPr lang="en-GB" dirty="0"/>
            <a:t>Book Sections</a:t>
          </a:r>
          <a:endParaRPr lang="en-MY" dirty="0"/>
        </a:p>
      </dgm:t>
    </dgm:pt>
    <dgm:pt modelId="{16F3E3D1-38E2-4C98-A6B0-FA2B03D36648}" type="parTrans" cxnId="{713A7048-7047-4F51-BD55-F3F4E092CEDB}">
      <dgm:prSet/>
      <dgm:spPr/>
      <dgm:t>
        <a:bodyPr/>
        <a:lstStyle/>
        <a:p>
          <a:endParaRPr lang="en-MY"/>
        </a:p>
      </dgm:t>
    </dgm:pt>
    <dgm:pt modelId="{CFC4B954-23D7-4276-9489-1C9708EE46E3}" type="sibTrans" cxnId="{713A7048-7047-4F51-BD55-F3F4E092CEDB}">
      <dgm:prSet/>
      <dgm:spPr/>
      <dgm:t>
        <a:bodyPr/>
        <a:lstStyle/>
        <a:p>
          <a:endParaRPr lang="en-MY"/>
        </a:p>
      </dgm:t>
    </dgm:pt>
    <dgm:pt modelId="{5F5EE38F-DD6D-4F0A-9A82-B3A7280C8965}">
      <dgm:prSet phldrT="[Text]"/>
      <dgm:spPr/>
      <dgm:t>
        <a:bodyPr/>
        <a:lstStyle/>
        <a:p>
          <a:r>
            <a:rPr lang="en-GB" dirty="0"/>
            <a:t>3 </a:t>
          </a:r>
          <a:br>
            <a:rPr lang="en-GB" dirty="0"/>
          </a:br>
          <a:r>
            <a:rPr lang="en-GB" dirty="0"/>
            <a:t>Abstracts</a:t>
          </a:r>
          <a:endParaRPr lang="en-MY" dirty="0"/>
        </a:p>
      </dgm:t>
    </dgm:pt>
    <dgm:pt modelId="{B881EA37-42D4-4E49-9BD4-AC2C2C11844F}" type="parTrans" cxnId="{7DED3665-2A64-49FF-AF3A-6D9FC5492904}">
      <dgm:prSet/>
      <dgm:spPr/>
      <dgm:t>
        <a:bodyPr/>
        <a:lstStyle/>
        <a:p>
          <a:endParaRPr lang="en-MY"/>
        </a:p>
      </dgm:t>
    </dgm:pt>
    <dgm:pt modelId="{788B5CD5-419D-4391-A528-4D231635275E}" type="sibTrans" cxnId="{7DED3665-2A64-49FF-AF3A-6D9FC5492904}">
      <dgm:prSet/>
      <dgm:spPr/>
      <dgm:t>
        <a:bodyPr/>
        <a:lstStyle/>
        <a:p>
          <a:endParaRPr lang="en-MY"/>
        </a:p>
      </dgm:t>
    </dgm:pt>
    <dgm:pt modelId="{30A95499-5E89-424B-91F7-B2309F05F95D}">
      <dgm:prSet phldrT="[Text]"/>
      <dgm:spPr/>
      <dgm:t>
        <a:bodyPr/>
        <a:lstStyle/>
        <a:p>
          <a:r>
            <a:rPr lang="en-GB" dirty="0"/>
            <a:t>2 </a:t>
          </a:r>
          <a:br>
            <a:rPr lang="en-GB" dirty="0"/>
          </a:br>
          <a:r>
            <a:rPr lang="en-GB" dirty="0"/>
            <a:t>Slides Presentation</a:t>
          </a:r>
          <a:endParaRPr lang="en-MY" dirty="0"/>
        </a:p>
      </dgm:t>
    </dgm:pt>
    <dgm:pt modelId="{2652533B-6734-47E1-AF36-A63CFCAC3B85}" type="parTrans" cxnId="{8B2D0F6F-0AE9-431F-BF4E-1A8C7AC3F764}">
      <dgm:prSet/>
      <dgm:spPr/>
      <dgm:t>
        <a:bodyPr/>
        <a:lstStyle/>
        <a:p>
          <a:endParaRPr lang="en-MY"/>
        </a:p>
      </dgm:t>
    </dgm:pt>
    <dgm:pt modelId="{249829BA-8820-4364-96D2-C69CC2D8625A}" type="sibTrans" cxnId="{8B2D0F6F-0AE9-431F-BF4E-1A8C7AC3F764}">
      <dgm:prSet/>
      <dgm:spPr/>
      <dgm:t>
        <a:bodyPr/>
        <a:lstStyle/>
        <a:p>
          <a:endParaRPr lang="en-MY"/>
        </a:p>
      </dgm:t>
    </dgm:pt>
    <dgm:pt modelId="{851C6902-044C-4FF7-B8C9-C582D142EDFA}">
      <dgm:prSet phldrT="[Text]"/>
      <dgm:spPr/>
      <dgm:t>
        <a:bodyPr/>
        <a:lstStyle/>
        <a:p>
          <a:r>
            <a:rPr lang="en-GB" dirty="0"/>
            <a:t>1 </a:t>
          </a:r>
          <a:br>
            <a:rPr lang="en-GB" dirty="0"/>
          </a:br>
          <a:r>
            <a:rPr lang="en-GB" dirty="0"/>
            <a:t>Book</a:t>
          </a:r>
          <a:endParaRPr lang="en-MY" dirty="0"/>
        </a:p>
      </dgm:t>
    </dgm:pt>
    <dgm:pt modelId="{49CC6A2D-C337-40A0-9695-56B9684EFA78}" type="parTrans" cxnId="{AC4CDFC5-6279-49DE-AE27-EB9E274AEE1E}">
      <dgm:prSet/>
      <dgm:spPr/>
      <dgm:t>
        <a:bodyPr/>
        <a:lstStyle/>
        <a:p>
          <a:endParaRPr lang="en-MY"/>
        </a:p>
      </dgm:t>
    </dgm:pt>
    <dgm:pt modelId="{349804A0-5A4E-4F2A-BE30-984C99B02FC2}" type="sibTrans" cxnId="{AC4CDFC5-6279-49DE-AE27-EB9E274AEE1E}">
      <dgm:prSet/>
      <dgm:spPr/>
      <dgm:t>
        <a:bodyPr/>
        <a:lstStyle/>
        <a:p>
          <a:endParaRPr lang="en-MY"/>
        </a:p>
      </dgm:t>
    </dgm:pt>
    <dgm:pt modelId="{ED3BCBAA-2FE2-4F07-9E4C-2811A2209241}">
      <dgm:prSet phldrT="[Text]"/>
      <dgm:spPr/>
      <dgm:t>
        <a:bodyPr/>
        <a:lstStyle/>
        <a:p>
          <a:r>
            <a:rPr lang="en-GB" dirty="0"/>
            <a:t>1 Newspaper Articles</a:t>
          </a:r>
          <a:endParaRPr lang="en-MY" dirty="0"/>
        </a:p>
      </dgm:t>
    </dgm:pt>
    <dgm:pt modelId="{FCB5DF10-15A8-410F-8CE7-F4175ECEC748}" type="parTrans" cxnId="{1B0067B5-AA26-4F0C-90CF-40F0915A0526}">
      <dgm:prSet/>
      <dgm:spPr/>
      <dgm:t>
        <a:bodyPr/>
        <a:lstStyle/>
        <a:p>
          <a:endParaRPr lang="en-MY"/>
        </a:p>
      </dgm:t>
    </dgm:pt>
    <dgm:pt modelId="{AB487E52-FB59-45CC-B86B-A7C0875FCA91}" type="sibTrans" cxnId="{1B0067B5-AA26-4F0C-90CF-40F0915A0526}">
      <dgm:prSet/>
      <dgm:spPr/>
      <dgm:t>
        <a:bodyPr/>
        <a:lstStyle/>
        <a:p>
          <a:endParaRPr lang="en-MY"/>
        </a:p>
      </dgm:t>
    </dgm:pt>
    <dgm:pt modelId="{746637D0-2BEF-491D-A827-F3A2CA32553E}" type="pres">
      <dgm:prSet presAssocID="{8A3E3C52-2486-4638-84A1-45CC524D0BB3}" presName="cycle" presStyleCnt="0">
        <dgm:presLayoutVars>
          <dgm:chMax val="1"/>
          <dgm:dir/>
          <dgm:animLvl val="ctr"/>
          <dgm:resizeHandles val="exact"/>
        </dgm:presLayoutVars>
      </dgm:prSet>
      <dgm:spPr/>
    </dgm:pt>
    <dgm:pt modelId="{59011959-A273-4294-81AF-78C7DFEC38FC}" type="pres">
      <dgm:prSet presAssocID="{8A798851-3C50-42D9-8763-AB6B9151D39B}" presName="centerShape" presStyleLbl="node0" presStyleIdx="0" presStyleCnt="1"/>
      <dgm:spPr/>
    </dgm:pt>
    <dgm:pt modelId="{5CC485B7-D47E-4514-9966-29B032CB8445}" type="pres">
      <dgm:prSet presAssocID="{E87A4F97-B369-4818-8AF8-B8C803389AF6}" presName="Name9" presStyleLbl="parChTrans1D2" presStyleIdx="0" presStyleCnt="6"/>
      <dgm:spPr/>
    </dgm:pt>
    <dgm:pt modelId="{D807A48C-4049-4E05-AA44-D499124213A0}" type="pres">
      <dgm:prSet presAssocID="{E87A4F97-B369-4818-8AF8-B8C803389AF6}" presName="connTx" presStyleLbl="parChTrans1D2" presStyleIdx="0" presStyleCnt="6"/>
      <dgm:spPr/>
    </dgm:pt>
    <dgm:pt modelId="{8D2A3659-71F2-47C3-B548-09F01CB77B50}" type="pres">
      <dgm:prSet presAssocID="{65392DAA-4C6B-450C-AD2F-C3CC1725643D}" presName="node" presStyleLbl="node1" presStyleIdx="0" presStyleCnt="6">
        <dgm:presLayoutVars>
          <dgm:bulletEnabled val="1"/>
        </dgm:presLayoutVars>
      </dgm:prSet>
      <dgm:spPr/>
    </dgm:pt>
    <dgm:pt modelId="{2EC84A4B-923F-4CEB-B880-9F122F7D5C39}" type="pres">
      <dgm:prSet presAssocID="{16F3E3D1-38E2-4C98-A6B0-FA2B03D36648}" presName="Name9" presStyleLbl="parChTrans1D2" presStyleIdx="1" presStyleCnt="6"/>
      <dgm:spPr/>
    </dgm:pt>
    <dgm:pt modelId="{B70F34D4-C356-4EB0-9D47-CD81FC747427}" type="pres">
      <dgm:prSet presAssocID="{16F3E3D1-38E2-4C98-A6B0-FA2B03D36648}" presName="connTx" presStyleLbl="parChTrans1D2" presStyleIdx="1" presStyleCnt="6"/>
      <dgm:spPr/>
    </dgm:pt>
    <dgm:pt modelId="{A2F62E25-862F-4566-BBFB-B937ACB1BB00}" type="pres">
      <dgm:prSet presAssocID="{203DCE7F-810C-4FF1-BB9C-4203AF305E21}" presName="node" presStyleLbl="node1" presStyleIdx="1" presStyleCnt="6">
        <dgm:presLayoutVars>
          <dgm:bulletEnabled val="1"/>
        </dgm:presLayoutVars>
      </dgm:prSet>
      <dgm:spPr/>
    </dgm:pt>
    <dgm:pt modelId="{D535E0B9-E235-44CE-9CC1-40FFF284349F}" type="pres">
      <dgm:prSet presAssocID="{B881EA37-42D4-4E49-9BD4-AC2C2C11844F}" presName="Name9" presStyleLbl="parChTrans1D2" presStyleIdx="2" presStyleCnt="6"/>
      <dgm:spPr/>
    </dgm:pt>
    <dgm:pt modelId="{B35D7836-343B-40F8-9C7A-9FB0FBDD34CB}" type="pres">
      <dgm:prSet presAssocID="{B881EA37-42D4-4E49-9BD4-AC2C2C11844F}" presName="connTx" presStyleLbl="parChTrans1D2" presStyleIdx="2" presStyleCnt="6"/>
      <dgm:spPr/>
    </dgm:pt>
    <dgm:pt modelId="{A32E884A-18ED-4E5B-B878-088A7BA7609B}" type="pres">
      <dgm:prSet presAssocID="{5F5EE38F-DD6D-4F0A-9A82-B3A7280C8965}" presName="node" presStyleLbl="node1" presStyleIdx="2" presStyleCnt="6">
        <dgm:presLayoutVars>
          <dgm:bulletEnabled val="1"/>
        </dgm:presLayoutVars>
      </dgm:prSet>
      <dgm:spPr/>
    </dgm:pt>
    <dgm:pt modelId="{DD70B99C-D5E8-44F0-8D62-98AF60E518E2}" type="pres">
      <dgm:prSet presAssocID="{2652533B-6734-47E1-AF36-A63CFCAC3B85}" presName="Name9" presStyleLbl="parChTrans1D2" presStyleIdx="3" presStyleCnt="6"/>
      <dgm:spPr/>
    </dgm:pt>
    <dgm:pt modelId="{9A394979-1B40-46AC-A63C-F0139A8A9F16}" type="pres">
      <dgm:prSet presAssocID="{2652533B-6734-47E1-AF36-A63CFCAC3B85}" presName="connTx" presStyleLbl="parChTrans1D2" presStyleIdx="3" presStyleCnt="6"/>
      <dgm:spPr/>
    </dgm:pt>
    <dgm:pt modelId="{59976B58-1AB6-4B7D-B91B-37523F931E47}" type="pres">
      <dgm:prSet presAssocID="{30A95499-5E89-424B-91F7-B2309F05F95D}" presName="node" presStyleLbl="node1" presStyleIdx="3" presStyleCnt="6">
        <dgm:presLayoutVars>
          <dgm:bulletEnabled val="1"/>
        </dgm:presLayoutVars>
      </dgm:prSet>
      <dgm:spPr/>
    </dgm:pt>
    <dgm:pt modelId="{F49ED23D-E00B-42D8-A476-58F71552F2C2}" type="pres">
      <dgm:prSet presAssocID="{49CC6A2D-C337-40A0-9695-56B9684EFA78}" presName="Name9" presStyleLbl="parChTrans1D2" presStyleIdx="4" presStyleCnt="6"/>
      <dgm:spPr/>
    </dgm:pt>
    <dgm:pt modelId="{E85ED28F-26E4-4837-864E-6E3CF09A1A7A}" type="pres">
      <dgm:prSet presAssocID="{49CC6A2D-C337-40A0-9695-56B9684EFA78}" presName="connTx" presStyleLbl="parChTrans1D2" presStyleIdx="4" presStyleCnt="6"/>
      <dgm:spPr/>
    </dgm:pt>
    <dgm:pt modelId="{997C29C9-FC78-4542-9446-591645FFA540}" type="pres">
      <dgm:prSet presAssocID="{851C6902-044C-4FF7-B8C9-C582D142EDFA}" presName="node" presStyleLbl="node1" presStyleIdx="4" presStyleCnt="6">
        <dgm:presLayoutVars>
          <dgm:bulletEnabled val="1"/>
        </dgm:presLayoutVars>
      </dgm:prSet>
      <dgm:spPr/>
    </dgm:pt>
    <dgm:pt modelId="{D82C0393-ACC4-453A-907A-57B6614EAAFA}" type="pres">
      <dgm:prSet presAssocID="{FCB5DF10-15A8-410F-8CE7-F4175ECEC748}" presName="Name9" presStyleLbl="parChTrans1D2" presStyleIdx="5" presStyleCnt="6"/>
      <dgm:spPr/>
    </dgm:pt>
    <dgm:pt modelId="{6639A090-85F1-4F41-8665-E65DA16351BB}" type="pres">
      <dgm:prSet presAssocID="{FCB5DF10-15A8-410F-8CE7-F4175ECEC748}" presName="connTx" presStyleLbl="parChTrans1D2" presStyleIdx="5" presStyleCnt="6"/>
      <dgm:spPr/>
    </dgm:pt>
    <dgm:pt modelId="{AAE4F2CF-2814-4D6D-B71C-B8095AE05008}" type="pres">
      <dgm:prSet presAssocID="{ED3BCBAA-2FE2-4F07-9E4C-2811A2209241}" presName="node" presStyleLbl="node1" presStyleIdx="5" presStyleCnt="6">
        <dgm:presLayoutVars>
          <dgm:bulletEnabled val="1"/>
        </dgm:presLayoutVars>
      </dgm:prSet>
      <dgm:spPr/>
    </dgm:pt>
  </dgm:ptLst>
  <dgm:cxnLst>
    <dgm:cxn modelId="{ADF37801-2974-4C04-983B-3EF956108985}" type="presOf" srcId="{E87A4F97-B369-4818-8AF8-B8C803389AF6}" destId="{D807A48C-4049-4E05-AA44-D499124213A0}" srcOrd="1" destOrd="0" presId="urn:microsoft.com/office/officeart/2005/8/layout/radial1"/>
    <dgm:cxn modelId="{67EDFC07-EBD8-427B-AD1C-98F923410551}" type="presOf" srcId="{E87A4F97-B369-4818-8AF8-B8C803389AF6}" destId="{5CC485B7-D47E-4514-9966-29B032CB8445}" srcOrd="0" destOrd="0" presId="urn:microsoft.com/office/officeart/2005/8/layout/radial1"/>
    <dgm:cxn modelId="{6D9D9F0A-A693-4387-B558-9750141FC144}" type="presOf" srcId="{203DCE7F-810C-4FF1-BB9C-4203AF305E21}" destId="{A2F62E25-862F-4566-BBFB-B937ACB1BB00}" srcOrd="0" destOrd="0" presId="urn:microsoft.com/office/officeart/2005/8/layout/radial1"/>
    <dgm:cxn modelId="{DC9EE70C-0FCA-42F1-8636-44083111D125}" type="presOf" srcId="{8A3E3C52-2486-4638-84A1-45CC524D0BB3}" destId="{746637D0-2BEF-491D-A827-F3A2CA32553E}" srcOrd="0" destOrd="0" presId="urn:microsoft.com/office/officeart/2005/8/layout/radial1"/>
    <dgm:cxn modelId="{74CDA810-0F6D-4BD7-92E1-BFDC08948EAB}" type="presOf" srcId="{FCB5DF10-15A8-410F-8CE7-F4175ECEC748}" destId="{D82C0393-ACC4-453A-907A-57B6614EAAFA}" srcOrd="0" destOrd="0" presId="urn:microsoft.com/office/officeart/2005/8/layout/radial1"/>
    <dgm:cxn modelId="{C851BC20-9777-42B7-BC66-CC01CFD05148}" type="presOf" srcId="{30A95499-5E89-424B-91F7-B2309F05F95D}" destId="{59976B58-1AB6-4B7D-B91B-37523F931E47}" srcOrd="0" destOrd="0" presId="urn:microsoft.com/office/officeart/2005/8/layout/radial1"/>
    <dgm:cxn modelId="{8085BB3E-4477-4922-AE67-C32178F51E7C}" type="presOf" srcId="{B881EA37-42D4-4E49-9BD4-AC2C2C11844F}" destId="{B35D7836-343B-40F8-9C7A-9FB0FBDD34CB}" srcOrd="1" destOrd="0" presId="urn:microsoft.com/office/officeart/2005/8/layout/radial1"/>
    <dgm:cxn modelId="{7DED3665-2A64-49FF-AF3A-6D9FC5492904}" srcId="{8A798851-3C50-42D9-8763-AB6B9151D39B}" destId="{5F5EE38F-DD6D-4F0A-9A82-B3A7280C8965}" srcOrd="2" destOrd="0" parTransId="{B881EA37-42D4-4E49-9BD4-AC2C2C11844F}" sibTransId="{788B5CD5-419D-4391-A528-4D231635275E}"/>
    <dgm:cxn modelId="{713A7048-7047-4F51-BD55-F3F4E092CEDB}" srcId="{8A798851-3C50-42D9-8763-AB6B9151D39B}" destId="{203DCE7F-810C-4FF1-BB9C-4203AF305E21}" srcOrd="1" destOrd="0" parTransId="{16F3E3D1-38E2-4C98-A6B0-FA2B03D36648}" sibTransId="{CFC4B954-23D7-4276-9489-1C9708EE46E3}"/>
    <dgm:cxn modelId="{64ACEA6A-890D-414E-B071-DCB182C3AB88}" type="presOf" srcId="{2652533B-6734-47E1-AF36-A63CFCAC3B85}" destId="{9A394979-1B40-46AC-A63C-F0139A8A9F16}" srcOrd="1" destOrd="0" presId="urn:microsoft.com/office/officeart/2005/8/layout/radial1"/>
    <dgm:cxn modelId="{8B2D0F6F-0AE9-431F-BF4E-1A8C7AC3F764}" srcId="{8A798851-3C50-42D9-8763-AB6B9151D39B}" destId="{30A95499-5E89-424B-91F7-B2309F05F95D}" srcOrd="3" destOrd="0" parTransId="{2652533B-6734-47E1-AF36-A63CFCAC3B85}" sibTransId="{249829BA-8820-4364-96D2-C69CC2D8625A}"/>
    <dgm:cxn modelId="{D315207C-FC0C-416D-A331-0EF4F40DB130}" srcId="{8A3E3C52-2486-4638-84A1-45CC524D0BB3}" destId="{8A798851-3C50-42D9-8763-AB6B9151D39B}" srcOrd="0" destOrd="0" parTransId="{B2896272-215E-4D72-8E2A-5F8FF23B105B}" sibTransId="{5AFBC111-4AF2-4132-80E9-379FB0EA93CE}"/>
    <dgm:cxn modelId="{ADD09183-89A4-4A57-8AF8-7F25B4D73EC5}" type="presOf" srcId="{49CC6A2D-C337-40A0-9695-56B9684EFA78}" destId="{E85ED28F-26E4-4837-864E-6E3CF09A1A7A}" srcOrd="1" destOrd="0" presId="urn:microsoft.com/office/officeart/2005/8/layout/radial1"/>
    <dgm:cxn modelId="{BA8D7488-94BA-4EF4-9CD2-81C19496421A}" type="presOf" srcId="{8A798851-3C50-42D9-8763-AB6B9151D39B}" destId="{59011959-A273-4294-81AF-78C7DFEC38FC}" srcOrd="0" destOrd="0" presId="urn:microsoft.com/office/officeart/2005/8/layout/radial1"/>
    <dgm:cxn modelId="{3A3AD399-6548-4568-B50F-D4028C3624C9}" type="presOf" srcId="{ED3BCBAA-2FE2-4F07-9E4C-2811A2209241}" destId="{AAE4F2CF-2814-4D6D-B71C-B8095AE05008}" srcOrd="0" destOrd="0" presId="urn:microsoft.com/office/officeart/2005/8/layout/radial1"/>
    <dgm:cxn modelId="{4CEB779A-A58B-444C-BDB8-2C7A8E8D99F9}" type="presOf" srcId="{B881EA37-42D4-4E49-9BD4-AC2C2C11844F}" destId="{D535E0B9-E235-44CE-9CC1-40FFF284349F}" srcOrd="0" destOrd="0" presId="urn:microsoft.com/office/officeart/2005/8/layout/radial1"/>
    <dgm:cxn modelId="{63C4269D-A2C8-412B-B53F-DAC1F0B0A1B2}" type="presOf" srcId="{65392DAA-4C6B-450C-AD2F-C3CC1725643D}" destId="{8D2A3659-71F2-47C3-B548-09F01CB77B50}" srcOrd="0" destOrd="0" presId="urn:microsoft.com/office/officeart/2005/8/layout/radial1"/>
    <dgm:cxn modelId="{34859BAB-FCE1-4E9E-A320-A2E11493C6E8}" type="presOf" srcId="{16F3E3D1-38E2-4C98-A6B0-FA2B03D36648}" destId="{B70F34D4-C356-4EB0-9D47-CD81FC747427}" srcOrd="1" destOrd="0" presId="urn:microsoft.com/office/officeart/2005/8/layout/radial1"/>
    <dgm:cxn modelId="{E9832FAD-E010-4571-97F3-A7E09F802B33}" type="presOf" srcId="{5F5EE38F-DD6D-4F0A-9A82-B3A7280C8965}" destId="{A32E884A-18ED-4E5B-B878-088A7BA7609B}" srcOrd="0" destOrd="0" presId="urn:microsoft.com/office/officeart/2005/8/layout/radial1"/>
    <dgm:cxn modelId="{1B0067B5-AA26-4F0C-90CF-40F0915A0526}" srcId="{8A798851-3C50-42D9-8763-AB6B9151D39B}" destId="{ED3BCBAA-2FE2-4F07-9E4C-2811A2209241}" srcOrd="5" destOrd="0" parTransId="{FCB5DF10-15A8-410F-8CE7-F4175ECEC748}" sibTransId="{AB487E52-FB59-45CC-B86B-A7C0875FCA91}"/>
    <dgm:cxn modelId="{AC4CDFC5-6279-49DE-AE27-EB9E274AEE1E}" srcId="{8A798851-3C50-42D9-8763-AB6B9151D39B}" destId="{851C6902-044C-4FF7-B8C9-C582D142EDFA}" srcOrd="4" destOrd="0" parTransId="{49CC6A2D-C337-40A0-9695-56B9684EFA78}" sibTransId="{349804A0-5A4E-4F2A-BE30-984C99B02FC2}"/>
    <dgm:cxn modelId="{A2096CD0-6E24-4519-BE8B-7F22291C46F8}" type="presOf" srcId="{49CC6A2D-C337-40A0-9695-56B9684EFA78}" destId="{F49ED23D-E00B-42D8-A476-58F71552F2C2}" srcOrd="0" destOrd="0" presId="urn:microsoft.com/office/officeart/2005/8/layout/radial1"/>
    <dgm:cxn modelId="{83A608DF-4702-4872-9176-EB9C35D8A7E9}" type="presOf" srcId="{16F3E3D1-38E2-4C98-A6B0-FA2B03D36648}" destId="{2EC84A4B-923F-4CEB-B880-9F122F7D5C39}" srcOrd="0" destOrd="0" presId="urn:microsoft.com/office/officeart/2005/8/layout/radial1"/>
    <dgm:cxn modelId="{437D49E1-6CEA-40DA-82E3-8FC5AAAA630F}" type="presOf" srcId="{2652533B-6734-47E1-AF36-A63CFCAC3B85}" destId="{DD70B99C-D5E8-44F0-8D62-98AF60E518E2}" srcOrd="0" destOrd="0" presId="urn:microsoft.com/office/officeart/2005/8/layout/radial1"/>
    <dgm:cxn modelId="{5BB77BEC-76F0-4841-B27B-19AEB259FD4A}" type="presOf" srcId="{FCB5DF10-15A8-410F-8CE7-F4175ECEC748}" destId="{6639A090-85F1-4F41-8665-E65DA16351BB}" srcOrd="1" destOrd="0" presId="urn:microsoft.com/office/officeart/2005/8/layout/radial1"/>
    <dgm:cxn modelId="{50A422EE-CC47-4E93-85D6-4861DE69828C}" type="presOf" srcId="{851C6902-044C-4FF7-B8C9-C582D142EDFA}" destId="{997C29C9-FC78-4542-9446-591645FFA540}" srcOrd="0" destOrd="0" presId="urn:microsoft.com/office/officeart/2005/8/layout/radial1"/>
    <dgm:cxn modelId="{78D56DFE-EEA3-4978-8746-9E7561748BFF}" srcId="{8A798851-3C50-42D9-8763-AB6B9151D39B}" destId="{65392DAA-4C6B-450C-AD2F-C3CC1725643D}" srcOrd="0" destOrd="0" parTransId="{E87A4F97-B369-4818-8AF8-B8C803389AF6}" sibTransId="{5524F779-1910-4F01-9A57-7F3A3503191B}"/>
    <dgm:cxn modelId="{0C45365E-D21B-47A9-B817-75D90251F7BE}" type="presParOf" srcId="{746637D0-2BEF-491D-A827-F3A2CA32553E}" destId="{59011959-A273-4294-81AF-78C7DFEC38FC}" srcOrd="0" destOrd="0" presId="urn:microsoft.com/office/officeart/2005/8/layout/radial1"/>
    <dgm:cxn modelId="{AEC0B013-0AA7-40C6-B68F-0C3D108509C5}" type="presParOf" srcId="{746637D0-2BEF-491D-A827-F3A2CA32553E}" destId="{5CC485B7-D47E-4514-9966-29B032CB8445}" srcOrd="1" destOrd="0" presId="urn:microsoft.com/office/officeart/2005/8/layout/radial1"/>
    <dgm:cxn modelId="{E9CA0F31-8471-4DC6-A386-9E741B63764C}" type="presParOf" srcId="{5CC485B7-D47E-4514-9966-29B032CB8445}" destId="{D807A48C-4049-4E05-AA44-D499124213A0}" srcOrd="0" destOrd="0" presId="urn:microsoft.com/office/officeart/2005/8/layout/radial1"/>
    <dgm:cxn modelId="{E71DB7ED-89F4-4E98-897D-37AB96C0F8BF}" type="presParOf" srcId="{746637D0-2BEF-491D-A827-F3A2CA32553E}" destId="{8D2A3659-71F2-47C3-B548-09F01CB77B50}" srcOrd="2" destOrd="0" presId="urn:microsoft.com/office/officeart/2005/8/layout/radial1"/>
    <dgm:cxn modelId="{8CE83D74-0481-47FA-91D6-BDD201F222AC}" type="presParOf" srcId="{746637D0-2BEF-491D-A827-F3A2CA32553E}" destId="{2EC84A4B-923F-4CEB-B880-9F122F7D5C39}" srcOrd="3" destOrd="0" presId="urn:microsoft.com/office/officeart/2005/8/layout/radial1"/>
    <dgm:cxn modelId="{4BE0DECD-3FF8-4C1B-B73D-29C45232528C}" type="presParOf" srcId="{2EC84A4B-923F-4CEB-B880-9F122F7D5C39}" destId="{B70F34D4-C356-4EB0-9D47-CD81FC747427}" srcOrd="0" destOrd="0" presId="urn:microsoft.com/office/officeart/2005/8/layout/radial1"/>
    <dgm:cxn modelId="{42638A8F-0F94-4617-ACD2-A548A40F8ECD}" type="presParOf" srcId="{746637D0-2BEF-491D-A827-F3A2CA32553E}" destId="{A2F62E25-862F-4566-BBFB-B937ACB1BB00}" srcOrd="4" destOrd="0" presId="urn:microsoft.com/office/officeart/2005/8/layout/radial1"/>
    <dgm:cxn modelId="{76AE6F21-A1B5-4095-8431-CA57EF8D0AC9}" type="presParOf" srcId="{746637D0-2BEF-491D-A827-F3A2CA32553E}" destId="{D535E0B9-E235-44CE-9CC1-40FFF284349F}" srcOrd="5" destOrd="0" presId="urn:microsoft.com/office/officeart/2005/8/layout/radial1"/>
    <dgm:cxn modelId="{246A3121-F8AC-45CE-A7DD-6486A8B51BA7}" type="presParOf" srcId="{D535E0B9-E235-44CE-9CC1-40FFF284349F}" destId="{B35D7836-343B-40F8-9C7A-9FB0FBDD34CB}" srcOrd="0" destOrd="0" presId="urn:microsoft.com/office/officeart/2005/8/layout/radial1"/>
    <dgm:cxn modelId="{FB4646DA-4802-43F1-8793-D3814D85A170}" type="presParOf" srcId="{746637D0-2BEF-491D-A827-F3A2CA32553E}" destId="{A32E884A-18ED-4E5B-B878-088A7BA7609B}" srcOrd="6" destOrd="0" presId="urn:microsoft.com/office/officeart/2005/8/layout/radial1"/>
    <dgm:cxn modelId="{ED94EDFC-DFD9-4A23-8F10-F59EC293F6B5}" type="presParOf" srcId="{746637D0-2BEF-491D-A827-F3A2CA32553E}" destId="{DD70B99C-D5E8-44F0-8D62-98AF60E518E2}" srcOrd="7" destOrd="0" presId="urn:microsoft.com/office/officeart/2005/8/layout/radial1"/>
    <dgm:cxn modelId="{3A26212D-7D4B-4D73-87F2-3A4357D7DF70}" type="presParOf" srcId="{DD70B99C-D5E8-44F0-8D62-98AF60E518E2}" destId="{9A394979-1B40-46AC-A63C-F0139A8A9F16}" srcOrd="0" destOrd="0" presId="urn:microsoft.com/office/officeart/2005/8/layout/radial1"/>
    <dgm:cxn modelId="{A8CF1E39-FDF0-41E5-9192-D714E8A6050F}" type="presParOf" srcId="{746637D0-2BEF-491D-A827-F3A2CA32553E}" destId="{59976B58-1AB6-4B7D-B91B-37523F931E47}" srcOrd="8" destOrd="0" presId="urn:microsoft.com/office/officeart/2005/8/layout/radial1"/>
    <dgm:cxn modelId="{D71F91A1-E2BB-4565-97F3-38C454FE6F49}" type="presParOf" srcId="{746637D0-2BEF-491D-A827-F3A2CA32553E}" destId="{F49ED23D-E00B-42D8-A476-58F71552F2C2}" srcOrd="9" destOrd="0" presId="urn:microsoft.com/office/officeart/2005/8/layout/radial1"/>
    <dgm:cxn modelId="{EAEAF47D-FC01-4638-BCDD-9A994BE0D05A}" type="presParOf" srcId="{F49ED23D-E00B-42D8-A476-58F71552F2C2}" destId="{E85ED28F-26E4-4837-864E-6E3CF09A1A7A}" srcOrd="0" destOrd="0" presId="urn:microsoft.com/office/officeart/2005/8/layout/radial1"/>
    <dgm:cxn modelId="{E8CBDC24-AE73-4C34-A134-7F7DC90AFACA}" type="presParOf" srcId="{746637D0-2BEF-491D-A827-F3A2CA32553E}" destId="{997C29C9-FC78-4542-9446-591645FFA540}" srcOrd="10" destOrd="0" presId="urn:microsoft.com/office/officeart/2005/8/layout/radial1"/>
    <dgm:cxn modelId="{3E5017D1-40AB-4B5D-908D-8BB87ACEB686}" type="presParOf" srcId="{746637D0-2BEF-491D-A827-F3A2CA32553E}" destId="{D82C0393-ACC4-453A-907A-57B6614EAAFA}" srcOrd="11" destOrd="0" presId="urn:microsoft.com/office/officeart/2005/8/layout/radial1"/>
    <dgm:cxn modelId="{54A051AD-082A-43C7-8F0D-988BF804AA9F}" type="presParOf" srcId="{D82C0393-ACC4-453A-907A-57B6614EAAFA}" destId="{6639A090-85F1-4F41-8665-E65DA16351BB}" srcOrd="0" destOrd="0" presId="urn:microsoft.com/office/officeart/2005/8/layout/radial1"/>
    <dgm:cxn modelId="{92575B80-8FF6-4DE5-8EB2-2A68C25C1CD2}" type="presParOf" srcId="{746637D0-2BEF-491D-A827-F3A2CA32553E}" destId="{AAE4F2CF-2814-4D6D-B71C-B8095AE0500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1959-A273-4294-81AF-78C7DFEC38FC}">
      <dsp:nvSpPr>
        <dsp:cNvPr id="0" name=""/>
        <dsp:cNvSpPr/>
      </dsp:nvSpPr>
      <dsp:spPr>
        <a:xfrm>
          <a:off x="3117421" y="1823254"/>
          <a:ext cx="1386442" cy="138644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en-GB" sz="2000" kern="1200" dirty="0"/>
            <a:t>319</a:t>
          </a:r>
          <a:br>
            <a:rPr lang="en-GB" sz="2000" kern="1200" dirty="0"/>
          </a:br>
          <a:r>
            <a:rPr lang="en-GB" sz="2000" kern="1200" dirty="0"/>
            <a:t>Full-text</a:t>
          </a:r>
          <a:endParaRPr lang="en-MY" sz="2000" kern="1200" dirty="0"/>
        </a:p>
      </dsp:txBody>
      <dsp:txXfrm>
        <a:off x="3320461" y="2026294"/>
        <a:ext cx="980362" cy="980362"/>
      </dsp:txXfrm>
    </dsp:sp>
    <dsp:sp modelId="{5CC485B7-D47E-4514-9966-29B032CB8445}">
      <dsp:nvSpPr>
        <dsp:cNvPr id="0" name=""/>
        <dsp:cNvSpPr/>
      </dsp:nvSpPr>
      <dsp:spPr>
        <a:xfrm rot="16200000">
          <a:off x="3601623" y="1597862"/>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3800192" y="1603784"/>
        <a:ext cx="20901" cy="20901"/>
      </dsp:txXfrm>
    </dsp:sp>
    <dsp:sp modelId="{8D2A3659-71F2-47C3-B548-09F01CB77B50}">
      <dsp:nvSpPr>
        <dsp:cNvPr id="0" name=""/>
        <dsp:cNvSpPr/>
      </dsp:nvSpPr>
      <dsp:spPr>
        <a:xfrm>
          <a:off x="3117421" y="18772"/>
          <a:ext cx="1386442" cy="138644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304 </a:t>
          </a:r>
          <a:br>
            <a:rPr lang="en-GB" sz="1300" kern="1200" dirty="0"/>
          </a:br>
          <a:r>
            <a:rPr lang="en-GB" sz="1300" kern="1200" dirty="0"/>
            <a:t>Articles</a:t>
          </a:r>
          <a:endParaRPr lang="en-MY" sz="1300" kern="1200" dirty="0"/>
        </a:p>
      </dsp:txBody>
      <dsp:txXfrm>
        <a:off x="3320461" y="221812"/>
        <a:ext cx="980362" cy="980362"/>
      </dsp:txXfrm>
    </dsp:sp>
    <dsp:sp modelId="{2EC84A4B-923F-4CEB-B880-9F122F7D5C39}">
      <dsp:nvSpPr>
        <dsp:cNvPr id="0" name=""/>
        <dsp:cNvSpPr/>
      </dsp:nvSpPr>
      <dsp:spPr>
        <a:xfrm rot="19800000">
          <a:off x="4382987" y="2048982"/>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4581555" y="2054904"/>
        <a:ext cx="20901" cy="20901"/>
      </dsp:txXfrm>
    </dsp:sp>
    <dsp:sp modelId="{A2F62E25-862F-4566-BBFB-B937ACB1BB00}">
      <dsp:nvSpPr>
        <dsp:cNvPr id="0" name=""/>
        <dsp:cNvSpPr/>
      </dsp:nvSpPr>
      <dsp:spPr>
        <a:xfrm>
          <a:off x="4680148" y="921013"/>
          <a:ext cx="1386442" cy="138644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8 </a:t>
          </a:r>
          <a:br>
            <a:rPr lang="en-GB" sz="1300" kern="1200" dirty="0"/>
          </a:br>
          <a:r>
            <a:rPr lang="en-GB" sz="1300" kern="1200" dirty="0"/>
            <a:t>Book Sections</a:t>
          </a:r>
          <a:endParaRPr lang="en-MY" sz="1300" kern="1200" dirty="0"/>
        </a:p>
      </dsp:txBody>
      <dsp:txXfrm>
        <a:off x="4883188" y="1124053"/>
        <a:ext cx="980362" cy="980362"/>
      </dsp:txXfrm>
    </dsp:sp>
    <dsp:sp modelId="{D535E0B9-E235-44CE-9CC1-40FFF284349F}">
      <dsp:nvSpPr>
        <dsp:cNvPr id="0" name=""/>
        <dsp:cNvSpPr/>
      </dsp:nvSpPr>
      <dsp:spPr>
        <a:xfrm rot="1800000">
          <a:off x="4382987" y="2951223"/>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4581555" y="2957145"/>
        <a:ext cx="20901" cy="20901"/>
      </dsp:txXfrm>
    </dsp:sp>
    <dsp:sp modelId="{A32E884A-18ED-4E5B-B878-088A7BA7609B}">
      <dsp:nvSpPr>
        <dsp:cNvPr id="0" name=""/>
        <dsp:cNvSpPr/>
      </dsp:nvSpPr>
      <dsp:spPr>
        <a:xfrm>
          <a:off x="4680148" y="2725495"/>
          <a:ext cx="1386442" cy="138644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3 </a:t>
          </a:r>
          <a:br>
            <a:rPr lang="en-GB" sz="1300" kern="1200" dirty="0"/>
          </a:br>
          <a:r>
            <a:rPr lang="en-GB" sz="1300" kern="1200" dirty="0"/>
            <a:t>Abstracts</a:t>
          </a:r>
          <a:endParaRPr lang="en-MY" sz="1300" kern="1200" dirty="0"/>
        </a:p>
      </dsp:txBody>
      <dsp:txXfrm>
        <a:off x="4883188" y="2928535"/>
        <a:ext cx="980362" cy="980362"/>
      </dsp:txXfrm>
    </dsp:sp>
    <dsp:sp modelId="{DD70B99C-D5E8-44F0-8D62-98AF60E518E2}">
      <dsp:nvSpPr>
        <dsp:cNvPr id="0" name=""/>
        <dsp:cNvSpPr/>
      </dsp:nvSpPr>
      <dsp:spPr>
        <a:xfrm rot="5400000">
          <a:off x="3601623" y="3402344"/>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a:off x="3800192" y="3408266"/>
        <a:ext cx="20901" cy="20901"/>
      </dsp:txXfrm>
    </dsp:sp>
    <dsp:sp modelId="{59976B58-1AB6-4B7D-B91B-37523F931E47}">
      <dsp:nvSpPr>
        <dsp:cNvPr id="0" name=""/>
        <dsp:cNvSpPr/>
      </dsp:nvSpPr>
      <dsp:spPr>
        <a:xfrm>
          <a:off x="3117421" y="3627736"/>
          <a:ext cx="1386442" cy="138644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2 </a:t>
          </a:r>
          <a:br>
            <a:rPr lang="en-GB" sz="1300" kern="1200" dirty="0"/>
          </a:br>
          <a:r>
            <a:rPr lang="en-GB" sz="1300" kern="1200" dirty="0"/>
            <a:t>Slides Presentation</a:t>
          </a:r>
          <a:endParaRPr lang="en-MY" sz="1300" kern="1200" dirty="0"/>
        </a:p>
      </dsp:txBody>
      <dsp:txXfrm>
        <a:off x="3320461" y="3830776"/>
        <a:ext cx="980362" cy="980362"/>
      </dsp:txXfrm>
    </dsp:sp>
    <dsp:sp modelId="{F49ED23D-E00B-42D8-A476-58F71552F2C2}">
      <dsp:nvSpPr>
        <dsp:cNvPr id="0" name=""/>
        <dsp:cNvSpPr/>
      </dsp:nvSpPr>
      <dsp:spPr>
        <a:xfrm rot="9000000">
          <a:off x="2820259" y="2951223"/>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rot="10800000">
        <a:off x="3018828" y="2957145"/>
        <a:ext cx="20901" cy="20901"/>
      </dsp:txXfrm>
    </dsp:sp>
    <dsp:sp modelId="{997C29C9-FC78-4542-9446-591645FFA540}">
      <dsp:nvSpPr>
        <dsp:cNvPr id="0" name=""/>
        <dsp:cNvSpPr/>
      </dsp:nvSpPr>
      <dsp:spPr>
        <a:xfrm>
          <a:off x="1554694" y="2725495"/>
          <a:ext cx="1386442" cy="1386442"/>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1 </a:t>
          </a:r>
          <a:br>
            <a:rPr lang="en-GB" sz="1300" kern="1200" dirty="0"/>
          </a:br>
          <a:r>
            <a:rPr lang="en-GB" sz="1300" kern="1200" dirty="0"/>
            <a:t>Book</a:t>
          </a:r>
          <a:endParaRPr lang="en-MY" sz="1300" kern="1200" dirty="0"/>
        </a:p>
      </dsp:txBody>
      <dsp:txXfrm>
        <a:off x="1757734" y="2928535"/>
        <a:ext cx="980362" cy="980362"/>
      </dsp:txXfrm>
    </dsp:sp>
    <dsp:sp modelId="{D82C0393-ACC4-453A-907A-57B6614EAAFA}">
      <dsp:nvSpPr>
        <dsp:cNvPr id="0" name=""/>
        <dsp:cNvSpPr/>
      </dsp:nvSpPr>
      <dsp:spPr>
        <a:xfrm rot="12600000">
          <a:off x="2820259" y="2048982"/>
          <a:ext cx="418039" cy="32745"/>
        </a:xfrm>
        <a:custGeom>
          <a:avLst/>
          <a:gdLst/>
          <a:ahLst/>
          <a:cxnLst/>
          <a:rect l="0" t="0" r="0" b="0"/>
          <a:pathLst>
            <a:path>
              <a:moveTo>
                <a:pt x="0" y="16372"/>
              </a:moveTo>
              <a:lnTo>
                <a:pt x="418039" y="16372"/>
              </a:lnTo>
            </a:path>
          </a:pathLst>
        </a:custGeom>
        <a:noFill/>
        <a:ln w="25400"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MY" sz="500" kern="1200"/>
        </a:p>
      </dsp:txBody>
      <dsp:txXfrm rot="10800000">
        <a:off x="3018828" y="2054904"/>
        <a:ext cx="20901" cy="20901"/>
      </dsp:txXfrm>
    </dsp:sp>
    <dsp:sp modelId="{AAE4F2CF-2814-4D6D-B71C-B8095AE05008}">
      <dsp:nvSpPr>
        <dsp:cNvPr id="0" name=""/>
        <dsp:cNvSpPr/>
      </dsp:nvSpPr>
      <dsp:spPr>
        <a:xfrm>
          <a:off x="1554694" y="921013"/>
          <a:ext cx="1386442" cy="138644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GB" sz="1300" kern="1200" dirty="0"/>
            <a:t>1 Newspaper Articles</a:t>
          </a:r>
          <a:endParaRPr lang="en-MY" sz="1300" kern="1200" dirty="0"/>
        </a:p>
      </dsp:txBody>
      <dsp:txXfrm>
        <a:off x="1757734" y="1124053"/>
        <a:ext cx="980362" cy="9803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3" name="Google Shape;53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4" name="Google Shape;6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2" name="Google Shape;6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1" name="Google Shape;68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0" name="Google Shape;7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7" name="Google Shape;71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9" name="Google Shape;72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9" name="Google Shape;73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1" name="Google Shape;751;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3" name="Google Shape;76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6" name="Google Shape;77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8" name="Google Shape;78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3" name="Google Shape;80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4" name="Google Shape;81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4" name="Google Shape;83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3" name="Google Shape;84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6" name="Google Shape;87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f0ce6d57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2f0ce6d57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4" name="Google Shape;8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jpg"/><Relationship Id="rId7"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Layout" Target="../diagrams/layout1.xml"/><Relationship Id="rId7"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5.png"/><Relationship Id="rId4" Type="http://schemas.openxmlformats.org/officeDocument/2006/relationships/diagramQuickStyle" Target="../diagrams/quickStyle1.xm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281/zenodo.1197399"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i.org/10.21203/rs.3.rs-4782550/v1" TargetMode="External"/><Relationship Id="rId5" Type="http://schemas.openxmlformats.org/officeDocument/2006/relationships/image" Target="../media/image49.png"/><Relationship Id="rId4" Type="http://schemas.openxmlformats.org/officeDocument/2006/relationships/hyperlink" Target="https://doi.org/10.21203/rs.3.rs-107265/v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5281/zenodo.1197396" TargetMode="External"/><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hdl.handle.net/20.500.12613/794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jp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2.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108.png"/></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9.jp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1458311" y="4069561"/>
            <a:ext cx="10570932" cy="11521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Times New Roman"/>
              <a:buNone/>
            </a:pPr>
            <a:r>
              <a:rPr lang="en-MY" sz="2800" b="1">
                <a:latin typeface="Times New Roman"/>
                <a:ea typeface="Times New Roman"/>
                <a:cs typeface="Times New Roman"/>
                <a:sym typeface="Times New Roman"/>
              </a:rPr>
              <a:t>Preserving Your Research Legacy : </a:t>
            </a:r>
            <a:br>
              <a:rPr lang="en-MY" sz="2800" b="1">
                <a:latin typeface="Times New Roman"/>
                <a:ea typeface="Times New Roman"/>
                <a:cs typeface="Times New Roman"/>
                <a:sym typeface="Times New Roman"/>
              </a:rPr>
            </a:br>
            <a:r>
              <a:rPr lang="en-MY" sz="2800" b="1">
                <a:latin typeface="Times New Roman"/>
                <a:ea typeface="Times New Roman"/>
                <a:cs typeface="Times New Roman"/>
                <a:sym typeface="Times New Roman"/>
              </a:rPr>
              <a:t>The Essentials of Self-Archiving </a:t>
            </a:r>
            <a:endParaRPr/>
          </a:p>
        </p:txBody>
      </p:sp>
      <p:sp>
        <p:nvSpPr>
          <p:cNvPr id="85" name="Google Shape;85;p1"/>
          <p:cNvSpPr txBox="1"/>
          <p:nvPr/>
        </p:nvSpPr>
        <p:spPr>
          <a:xfrm>
            <a:off x="1458311" y="5142112"/>
            <a:ext cx="7419359" cy="983009"/>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20000"/>
              </a:lnSpc>
              <a:spcBef>
                <a:spcPts val="0"/>
              </a:spcBef>
              <a:spcAft>
                <a:spcPts val="0"/>
              </a:spcAft>
              <a:buClr>
                <a:schemeClr val="dk1"/>
              </a:buClr>
              <a:buSzPts val="1000"/>
              <a:buFont typeface="Times New Roman"/>
              <a:buNone/>
            </a:pPr>
            <a:r>
              <a:rPr lang="en-MY" sz="1000" b="1" i="0" u="none" strike="noStrike" cap="none">
                <a:solidFill>
                  <a:schemeClr val="dk1"/>
                </a:solidFill>
                <a:latin typeface="Times New Roman"/>
                <a:ea typeface="Times New Roman"/>
                <a:cs typeface="Times New Roman"/>
                <a:sym typeface="Times New Roman"/>
              </a:rPr>
              <a:t>Mohamad Syahrul Nizam bin MD Ishak</a:t>
            </a:r>
            <a:br>
              <a:rPr lang="en-MY" sz="1000" b="1" i="0" u="none" strike="noStrike" cap="none">
                <a:solidFill>
                  <a:schemeClr val="dk1"/>
                </a:solidFill>
                <a:latin typeface="Times New Roman"/>
                <a:ea typeface="Times New Roman"/>
                <a:cs typeface="Times New Roman"/>
                <a:sym typeface="Times New Roman"/>
              </a:rPr>
            </a:br>
            <a:br>
              <a:rPr lang="en-MY" sz="1000" b="1" i="0" u="none" strike="noStrike" cap="none">
                <a:solidFill>
                  <a:schemeClr val="dk1"/>
                </a:solidFill>
                <a:latin typeface="Times New Roman"/>
                <a:ea typeface="Times New Roman"/>
                <a:cs typeface="Times New Roman"/>
                <a:sym typeface="Times New Roman"/>
              </a:rPr>
            </a:br>
            <a:r>
              <a:rPr lang="en-MY" sz="1000" b="0" i="0" u="none" strike="noStrike" cap="none">
                <a:solidFill>
                  <a:schemeClr val="dk1"/>
                </a:solidFill>
                <a:latin typeface="Times New Roman"/>
                <a:ea typeface="Times New Roman"/>
                <a:cs typeface="Times New Roman"/>
                <a:sym typeface="Times New Roman"/>
              </a:rPr>
              <a:t>Librarian (S41)</a:t>
            </a:r>
            <a:br>
              <a:rPr lang="en-MY" sz="1000" b="0" i="0" u="none" strike="noStrike" cap="none">
                <a:solidFill>
                  <a:schemeClr val="dk1"/>
                </a:solidFill>
                <a:latin typeface="Times New Roman"/>
                <a:ea typeface="Times New Roman"/>
                <a:cs typeface="Times New Roman"/>
                <a:sym typeface="Times New Roman"/>
              </a:rPr>
            </a:br>
            <a:r>
              <a:rPr lang="en-MY" sz="1000" b="0" i="0" u="none" strike="noStrike" cap="none">
                <a:solidFill>
                  <a:schemeClr val="dk1"/>
                </a:solidFill>
                <a:latin typeface="Times New Roman"/>
                <a:ea typeface="Times New Roman"/>
                <a:cs typeface="Times New Roman"/>
                <a:sym typeface="Times New Roman"/>
              </a:rPr>
              <a:t>Digital Resource Management Division</a:t>
            </a:r>
            <a:br>
              <a:rPr lang="en-MY" sz="1000" b="0" i="0" u="none" strike="noStrike" cap="none">
                <a:solidFill>
                  <a:schemeClr val="dk1"/>
                </a:solidFill>
                <a:latin typeface="Times New Roman"/>
                <a:ea typeface="Times New Roman"/>
                <a:cs typeface="Times New Roman"/>
                <a:sym typeface="Times New Roman"/>
              </a:rPr>
            </a:br>
            <a:r>
              <a:rPr lang="en-MY" sz="1000" b="0" i="0" u="none" strike="noStrike" cap="none">
                <a:solidFill>
                  <a:schemeClr val="dk1"/>
                </a:solidFill>
                <a:latin typeface="Times New Roman"/>
                <a:ea typeface="Times New Roman"/>
                <a:cs typeface="Times New Roman"/>
                <a:sym typeface="Times New Roman"/>
              </a:rPr>
              <a:t>Perpustakaan Sultan Abdul Samad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p7"/>
          <p:cNvSpPr txBox="1"/>
          <p:nvPr/>
        </p:nvSpPr>
        <p:spPr>
          <a:xfrm>
            <a:off x="1087926" y="2109833"/>
            <a:ext cx="3119133" cy="668546"/>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ctr" rtl="0">
              <a:lnSpc>
                <a:spcPct val="100000"/>
              </a:lnSpc>
              <a:spcBef>
                <a:spcPts val="0"/>
              </a:spcBef>
              <a:spcAft>
                <a:spcPts val="0"/>
              </a:spcAft>
              <a:buClr>
                <a:schemeClr val="dk1"/>
              </a:buClr>
              <a:buSzPct val="86486"/>
              <a:buFont typeface="Arial"/>
              <a:buNone/>
            </a:pPr>
            <a:r>
              <a:rPr lang="en-MY" sz="3500" b="1" i="0" u="none" strike="noStrike" cap="none">
                <a:solidFill>
                  <a:schemeClr val="dk1"/>
                </a:solidFill>
                <a:latin typeface="Play"/>
                <a:ea typeface="Play"/>
                <a:cs typeface="Play"/>
                <a:sym typeface="Play"/>
              </a:rPr>
              <a:t>Self-archiving</a:t>
            </a:r>
            <a:endParaRPr sz="2800" b="1" i="0" u="none" strike="noStrike" cap="none">
              <a:solidFill>
                <a:schemeClr val="dk1"/>
              </a:solidFill>
              <a:latin typeface="Play"/>
              <a:ea typeface="Play"/>
              <a:cs typeface="Play"/>
              <a:sym typeface="Play"/>
            </a:endParaRPr>
          </a:p>
        </p:txBody>
      </p:sp>
      <p:grpSp>
        <p:nvGrpSpPr>
          <p:cNvPr id="401" name="Google Shape;401;p7"/>
          <p:cNvGrpSpPr/>
          <p:nvPr/>
        </p:nvGrpSpPr>
        <p:grpSpPr>
          <a:xfrm>
            <a:off x="-723305" y="30369"/>
            <a:ext cx="11416340" cy="5697105"/>
            <a:chOff x="-4783142" y="-733111"/>
            <a:chExt cx="11416340" cy="5697105"/>
          </a:xfrm>
        </p:grpSpPr>
        <p:sp>
          <p:nvSpPr>
            <p:cNvPr id="402" name="Google Shape;402;p7"/>
            <p:cNvSpPr/>
            <p:nvPr/>
          </p:nvSpPr>
          <p:spPr>
            <a:xfrm>
              <a:off x="-4783142" y="-733111"/>
              <a:ext cx="5697105" cy="5697105"/>
            </a:xfrm>
            <a:prstGeom prst="blockArc">
              <a:avLst>
                <a:gd name="adj1" fmla="val 18900000"/>
                <a:gd name="adj2" fmla="val 2700000"/>
                <a:gd name="adj3" fmla="val 424"/>
              </a:avLst>
            </a:prstGeom>
            <a:noFill/>
            <a:ln w="25400" cap="flat" cmpd="sng">
              <a:solidFill>
                <a:srgbClr val="21212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
            <p:cNvSpPr/>
            <p:nvPr/>
          </p:nvSpPr>
          <p:spPr>
            <a:xfrm>
              <a:off x="478653" y="325270"/>
              <a:ext cx="6154545" cy="650878"/>
            </a:xfrm>
            <a:prstGeom prst="rect">
              <a:avLst/>
            </a:prstGeom>
            <a:solidFill>
              <a:srgbClr val="91A00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
            <p:cNvSpPr txBox="1"/>
            <p:nvPr/>
          </p:nvSpPr>
          <p:spPr>
            <a:xfrm>
              <a:off x="478653" y="325270"/>
              <a:ext cx="6154545" cy="650878"/>
            </a:xfrm>
            <a:prstGeom prst="rect">
              <a:avLst/>
            </a:prstGeom>
            <a:noFill/>
            <a:ln>
              <a:noFill/>
            </a:ln>
          </p:spPr>
          <p:txBody>
            <a:bodyPr spcFirstLastPara="1" wrap="square" lIns="516625" tIns="35550" rIns="35550" bIns="35550" anchor="ctr" anchorCtr="0">
              <a:noAutofit/>
            </a:bodyPr>
            <a:lstStyle/>
            <a:p>
              <a:pPr marL="0" marR="0" lvl="0" indent="0" algn="l" rtl="0">
                <a:lnSpc>
                  <a:spcPct val="90000"/>
                </a:lnSpc>
                <a:spcBef>
                  <a:spcPts val="0"/>
                </a:spcBef>
                <a:spcAft>
                  <a:spcPts val="0"/>
                </a:spcAft>
                <a:buClr>
                  <a:srgbClr val="FFFFFF"/>
                </a:buClr>
                <a:buSzPts val="1800"/>
                <a:buFont typeface="Arial"/>
                <a:buNone/>
              </a:pPr>
              <a:r>
                <a:rPr lang="en-MY" sz="1400" b="0" i="0" u="none" strike="noStrike" cap="none">
                  <a:solidFill>
                    <a:srgbClr val="FFFFFF"/>
                  </a:solidFill>
                  <a:latin typeface="Arial"/>
                  <a:ea typeface="Arial"/>
                  <a:cs typeface="Arial"/>
                  <a:sym typeface="Arial"/>
                </a:rPr>
                <a:t>Preservation of UPM intellectual property in digital format</a:t>
              </a:r>
              <a:endParaRPr sz="1400" b="0" i="0" u="none" strike="noStrike" cap="none">
                <a:solidFill>
                  <a:srgbClr val="FFFFFF"/>
                </a:solidFill>
                <a:latin typeface="Arial"/>
                <a:ea typeface="Arial"/>
                <a:cs typeface="Arial"/>
                <a:sym typeface="Arial"/>
              </a:endParaRPr>
            </a:p>
          </p:txBody>
        </p:sp>
        <p:sp>
          <p:nvSpPr>
            <p:cNvPr id="405" name="Google Shape;405;p7"/>
            <p:cNvSpPr/>
            <p:nvPr/>
          </p:nvSpPr>
          <p:spPr>
            <a:xfrm>
              <a:off x="71854" y="243910"/>
              <a:ext cx="813598" cy="813598"/>
            </a:xfrm>
            <a:prstGeom prst="ellipse">
              <a:avLst/>
            </a:prstGeom>
            <a:solidFill>
              <a:srgbClr val="FFFFFF"/>
            </a:solidFill>
            <a:ln w="9525" cap="flat" cmpd="sng">
              <a:solidFill>
                <a:srgbClr val="212121"/>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
            <p:cNvSpPr/>
            <p:nvPr/>
          </p:nvSpPr>
          <p:spPr>
            <a:xfrm>
              <a:off x="851817" y="1301757"/>
              <a:ext cx="5781381" cy="650878"/>
            </a:xfrm>
            <a:prstGeom prst="rect">
              <a:avLst/>
            </a:prstGeom>
            <a:solidFill>
              <a:srgbClr val="004B5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
            <p:cNvSpPr txBox="1"/>
            <p:nvPr/>
          </p:nvSpPr>
          <p:spPr>
            <a:xfrm>
              <a:off x="851817" y="1301757"/>
              <a:ext cx="5781381" cy="650878"/>
            </a:xfrm>
            <a:prstGeom prst="rect">
              <a:avLst/>
            </a:prstGeom>
            <a:noFill/>
            <a:ln>
              <a:noFill/>
            </a:ln>
          </p:spPr>
          <p:txBody>
            <a:bodyPr spcFirstLastPara="1" wrap="square" lIns="516625" tIns="35550" rIns="35550" bIns="35550" anchor="ctr" anchorCtr="0">
              <a:noAutofit/>
            </a:bodyPr>
            <a:lstStyle/>
            <a:p>
              <a:pPr marL="0" marR="0" lvl="0" indent="0" algn="l" rtl="0">
                <a:lnSpc>
                  <a:spcPct val="90000"/>
                </a:lnSpc>
                <a:spcBef>
                  <a:spcPts val="0"/>
                </a:spcBef>
                <a:spcAft>
                  <a:spcPts val="0"/>
                </a:spcAft>
                <a:buClr>
                  <a:srgbClr val="FFFFFF"/>
                </a:buClr>
                <a:buSzPts val="1400"/>
                <a:buFont typeface="Arial"/>
                <a:buNone/>
              </a:pPr>
              <a:r>
                <a:rPr lang="en-MY" sz="1400" b="0" i="0" u="none" strike="noStrike" cap="none">
                  <a:solidFill>
                    <a:srgbClr val="FFFFFF"/>
                  </a:solidFill>
                  <a:latin typeface="Arial"/>
                  <a:ea typeface="Arial"/>
                  <a:cs typeface="Arial"/>
                  <a:sym typeface="Arial"/>
                </a:rPr>
                <a:t>Empowering researchers in terms of knowledge, resource sharing, ideas and expertise </a:t>
              </a:r>
              <a:endParaRPr sz="1400" b="0" i="0" u="none" strike="noStrike" cap="none">
                <a:solidFill>
                  <a:srgbClr val="000000"/>
                </a:solidFill>
                <a:latin typeface="Arial"/>
                <a:ea typeface="Arial"/>
                <a:cs typeface="Arial"/>
                <a:sym typeface="Arial"/>
              </a:endParaRPr>
            </a:p>
          </p:txBody>
        </p:sp>
        <p:sp>
          <p:nvSpPr>
            <p:cNvPr id="408" name="Google Shape;408;p7"/>
            <p:cNvSpPr/>
            <p:nvPr/>
          </p:nvSpPr>
          <p:spPr>
            <a:xfrm>
              <a:off x="445018" y="1220397"/>
              <a:ext cx="813598" cy="813598"/>
            </a:xfrm>
            <a:prstGeom prst="ellipse">
              <a:avLst/>
            </a:prstGeom>
            <a:solidFill>
              <a:srgbClr val="FFFFFF"/>
            </a:solidFill>
            <a:ln w="9525" cap="flat" cmpd="sng">
              <a:solidFill>
                <a:srgbClr val="78909C"/>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
            <p:cNvSpPr/>
            <p:nvPr/>
          </p:nvSpPr>
          <p:spPr>
            <a:xfrm>
              <a:off x="851817" y="2278245"/>
              <a:ext cx="5781381" cy="650878"/>
            </a:xfrm>
            <a:prstGeom prst="rect">
              <a:avLst/>
            </a:prstGeom>
            <a:solidFill>
              <a:srgbClr val="083C92"/>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
            <p:cNvSpPr txBox="1"/>
            <p:nvPr/>
          </p:nvSpPr>
          <p:spPr>
            <a:xfrm>
              <a:off x="851817" y="2278245"/>
              <a:ext cx="5781381" cy="650878"/>
            </a:xfrm>
            <a:prstGeom prst="rect">
              <a:avLst/>
            </a:prstGeom>
            <a:noFill/>
            <a:ln>
              <a:noFill/>
            </a:ln>
          </p:spPr>
          <p:txBody>
            <a:bodyPr spcFirstLastPara="1" wrap="square" lIns="516625" tIns="35550" rIns="35550" bIns="35550" anchor="ctr" anchorCtr="0">
              <a:noAutofit/>
            </a:bodyPr>
            <a:lstStyle/>
            <a:p>
              <a:pPr marL="0" marR="0" lvl="0" indent="0" algn="l" rtl="0">
                <a:lnSpc>
                  <a:spcPct val="90000"/>
                </a:lnSpc>
                <a:spcBef>
                  <a:spcPts val="0"/>
                </a:spcBef>
                <a:spcAft>
                  <a:spcPts val="0"/>
                </a:spcAft>
                <a:buClr>
                  <a:srgbClr val="FFFFFF"/>
                </a:buClr>
                <a:buSzPts val="1400"/>
                <a:buFont typeface="Arial"/>
                <a:buNone/>
              </a:pPr>
              <a:r>
                <a:rPr lang="en-MY" sz="1400" b="0" i="0" u="none" strike="noStrike" cap="none">
                  <a:solidFill>
                    <a:srgbClr val="FFFFFF"/>
                  </a:solidFill>
                  <a:latin typeface="Arial"/>
                  <a:ea typeface="Arial"/>
                  <a:cs typeface="Arial"/>
                  <a:sym typeface="Arial"/>
                </a:rPr>
                <a:t>Promotes and provide open access platform with the aspiration of globally increasing the impacts of UPM’s researchers visibility and prestige</a:t>
              </a:r>
              <a:endParaRPr sz="1400" b="0" i="0" u="none" strike="noStrike" cap="none">
                <a:solidFill>
                  <a:srgbClr val="000000"/>
                </a:solidFill>
                <a:latin typeface="Arial"/>
                <a:ea typeface="Arial"/>
                <a:cs typeface="Arial"/>
                <a:sym typeface="Arial"/>
              </a:endParaRPr>
            </a:p>
          </p:txBody>
        </p:sp>
        <p:sp>
          <p:nvSpPr>
            <p:cNvPr id="411" name="Google Shape;411;p7"/>
            <p:cNvSpPr/>
            <p:nvPr/>
          </p:nvSpPr>
          <p:spPr>
            <a:xfrm>
              <a:off x="445018" y="2196885"/>
              <a:ext cx="813598" cy="813598"/>
            </a:xfrm>
            <a:prstGeom prst="ellipse">
              <a:avLst/>
            </a:prstGeom>
            <a:solidFill>
              <a:srgbClr val="FFFFFF"/>
            </a:solidFill>
            <a:ln w="9525" cap="flat" cmpd="sng">
              <a:solidFill>
                <a:srgbClr val="FFAA3F"/>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
            <p:cNvSpPr/>
            <p:nvPr/>
          </p:nvSpPr>
          <p:spPr>
            <a:xfrm>
              <a:off x="478653" y="3254732"/>
              <a:ext cx="6154545" cy="650878"/>
            </a:xfrm>
            <a:prstGeom prst="rect">
              <a:avLst/>
            </a:prstGeom>
            <a:solidFill>
              <a:srgbClr val="9F590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
            <p:cNvSpPr txBox="1"/>
            <p:nvPr/>
          </p:nvSpPr>
          <p:spPr>
            <a:xfrm>
              <a:off x="478653" y="3254732"/>
              <a:ext cx="6154545" cy="650878"/>
            </a:xfrm>
            <a:prstGeom prst="rect">
              <a:avLst/>
            </a:prstGeom>
            <a:noFill/>
            <a:ln>
              <a:noFill/>
            </a:ln>
          </p:spPr>
          <p:txBody>
            <a:bodyPr spcFirstLastPara="1" wrap="square" lIns="516625" tIns="35550" rIns="35550" bIns="35550" anchor="ctr" anchorCtr="0">
              <a:noAutofit/>
            </a:bodyPr>
            <a:lstStyle/>
            <a:p>
              <a:pPr marL="0" marR="0" lvl="0" indent="0" algn="l" rtl="0">
                <a:lnSpc>
                  <a:spcPct val="90000"/>
                </a:lnSpc>
                <a:spcBef>
                  <a:spcPts val="0"/>
                </a:spcBef>
                <a:spcAft>
                  <a:spcPts val="0"/>
                </a:spcAft>
                <a:buClr>
                  <a:srgbClr val="FFFFFF"/>
                </a:buClr>
                <a:buSzPts val="1400"/>
                <a:buFont typeface="Arial"/>
                <a:buNone/>
              </a:pPr>
              <a:r>
                <a:rPr lang="en-MY" sz="1400" b="0" i="0" u="none" strike="noStrike" cap="none">
                  <a:solidFill>
                    <a:srgbClr val="FFFFFF"/>
                  </a:solidFill>
                  <a:latin typeface="Arial"/>
                  <a:ea typeface="Arial"/>
                  <a:cs typeface="Arial"/>
                  <a:sym typeface="Arial"/>
                </a:rPr>
                <a:t>Striving to improve UPM in the Webometrics Ranking of World Universities. </a:t>
              </a: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a:off x="71854" y="3173373"/>
              <a:ext cx="813598" cy="813598"/>
            </a:xfrm>
            <a:prstGeom prst="ellipse">
              <a:avLst/>
            </a:prstGeom>
            <a:solidFill>
              <a:srgbClr val="FFFFFF"/>
            </a:solidFill>
            <a:ln w="9525" cap="flat" cmpd="sng">
              <a:solidFill>
                <a:srgbClr val="0097A7"/>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5" name="Google Shape;415;p7"/>
          <p:cNvGrpSpPr/>
          <p:nvPr/>
        </p:nvGrpSpPr>
        <p:grpSpPr>
          <a:xfrm>
            <a:off x="1260631" y="2534184"/>
            <a:ext cx="2643877" cy="1203089"/>
            <a:chOff x="-186753" y="2768136"/>
            <a:chExt cx="2643877" cy="1203089"/>
          </a:xfrm>
        </p:grpSpPr>
        <p:pic>
          <p:nvPicPr>
            <p:cNvPr id="416" name="Google Shape;416;p7"/>
            <p:cNvPicPr preferRelativeResize="0"/>
            <p:nvPr/>
          </p:nvPicPr>
          <p:blipFill rotWithShape="1">
            <a:blip r:embed="rId4">
              <a:alphaModFix/>
            </a:blip>
            <a:srcRect/>
            <a:stretch/>
          </p:blipFill>
          <p:spPr>
            <a:xfrm>
              <a:off x="-186753" y="2768136"/>
              <a:ext cx="1203089" cy="1203089"/>
            </a:xfrm>
            <a:prstGeom prst="rect">
              <a:avLst/>
            </a:prstGeom>
            <a:noFill/>
            <a:ln>
              <a:noFill/>
            </a:ln>
          </p:spPr>
        </p:pic>
        <p:sp>
          <p:nvSpPr>
            <p:cNvPr id="417" name="Google Shape;417;p7"/>
            <p:cNvSpPr txBox="1"/>
            <p:nvPr/>
          </p:nvSpPr>
          <p:spPr>
            <a:xfrm>
              <a:off x="747821" y="3084234"/>
              <a:ext cx="1709303" cy="668546"/>
            </a:xfrm>
            <a:prstGeom prst="rect">
              <a:avLst/>
            </a:prstGeom>
            <a:noFill/>
            <a:ln>
              <a:noFill/>
            </a:ln>
          </p:spPr>
          <p:txBody>
            <a:bodyPr spcFirstLastPara="1" wrap="square" lIns="91425" tIns="91425" rIns="91425" bIns="91425" anchor="t" anchorCtr="0">
              <a:normAutofit lnSpcReduction="10000"/>
            </a:bodyPr>
            <a:lstStyle/>
            <a:p>
              <a:pPr marL="0" marR="0" lvl="0" indent="0" algn="ctr" rtl="0">
                <a:lnSpc>
                  <a:spcPct val="100000"/>
                </a:lnSpc>
                <a:spcBef>
                  <a:spcPts val="0"/>
                </a:spcBef>
                <a:spcAft>
                  <a:spcPts val="0"/>
                </a:spcAft>
                <a:buClr>
                  <a:srgbClr val="000000"/>
                </a:buClr>
                <a:buSzPts val="2800"/>
                <a:buFont typeface="Arial"/>
                <a:buNone/>
              </a:pPr>
              <a:r>
                <a:rPr lang="en-MY" sz="3200" b="0" i="0" u="none" strike="noStrike" cap="none">
                  <a:solidFill>
                    <a:srgbClr val="FF0000"/>
                  </a:solidFill>
                  <a:latin typeface="Overlock"/>
                  <a:ea typeface="Overlock"/>
                  <a:cs typeface="Overlock"/>
                  <a:sym typeface="Overlock"/>
                </a:rPr>
                <a:t>bjectives</a:t>
              </a:r>
              <a:endParaRPr sz="2800" b="0" i="0" u="none" strike="noStrike" cap="none">
                <a:solidFill>
                  <a:srgbClr val="FF0000"/>
                </a:solidFill>
                <a:latin typeface="Overlock"/>
                <a:ea typeface="Overlock"/>
                <a:cs typeface="Overlock"/>
                <a:sym typeface="Overlock"/>
              </a:endParaRPr>
            </a:p>
          </p:txBody>
        </p:sp>
      </p:grpSp>
      <p:sp>
        <p:nvSpPr>
          <p:cNvPr id="418" name="Google Shape;418;p7"/>
          <p:cNvSpPr/>
          <p:nvPr/>
        </p:nvSpPr>
        <p:spPr>
          <a:xfrm>
            <a:off x="4365912" y="1137631"/>
            <a:ext cx="3510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91A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19" name="Google Shape;419;p7"/>
          <p:cNvSpPr/>
          <p:nvPr/>
        </p:nvSpPr>
        <p:spPr>
          <a:xfrm>
            <a:off x="4743286" y="2109833"/>
            <a:ext cx="3510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3A484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20" name="Google Shape;420;p7"/>
          <p:cNvSpPr/>
          <p:nvPr/>
        </p:nvSpPr>
        <p:spPr>
          <a:xfrm>
            <a:off x="4716998" y="3089825"/>
            <a:ext cx="3510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083C92"/>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21" name="Google Shape;421;p7"/>
          <p:cNvSpPr/>
          <p:nvPr/>
        </p:nvSpPr>
        <p:spPr>
          <a:xfrm>
            <a:off x="4362000" y="4042093"/>
            <a:ext cx="3510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9F5900"/>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grpSp>
        <p:nvGrpSpPr>
          <p:cNvPr id="426" name="Google Shape;426;p37"/>
          <p:cNvGrpSpPr/>
          <p:nvPr/>
        </p:nvGrpSpPr>
        <p:grpSpPr>
          <a:xfrm>
            <a:off x="4423845" y="2495433"/>
            <a:ext cx="3119133" cy="2097233"/>
            <a:chOff x="320902" y="357087"/>
            <a:chExt cx="3119133" cy="2097233"/>
          </a:xfrm>
        </p:grpSpPr>
        <p:sp>
          <p:nvSpPr>
            <p:cNvPr id="427" name="Google Shape;427;p37"/>
            <p:cNvSpPr txBox="1"/>
            <p:nvPr/>
          </p:nvSpPr>
          <p:spPr>
            <a:xfrm>
              <a:off x="320902" y="357087"/>
              <a:ext cx="3119133" cy="668546"/>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ctr" rtl="0">
                <a:lnSpc>
                  <a:spcPct val="100000"/>
                </a:lnSpc>
                <a:spcBef>
                  <a:spcPts val="0"/>
                </a:spcBef>
                <a:spcAft>
                  <a:spcPts val="0"/>
                </a:spcAft>
                <a:buClr>
                  <a:schemeClr val="dk1"/>
                </a:buClr>
                <a:buSzPct val="86486"/>
                <a:buFont typeface="Arial"/>
                <a:buNone/>
              </a:pPr>
              <a:r>
                <a:rPr lang="en-MY" sz="3500" b="1" i="0" u="none" strike="noStrike" cap="none">
                  <a:solidFill>
                    <a:schemeClr val="dk1"/>
                  </a:solidFill>
                  <a:latin typeface="Play"/>
                  <a:ea typeface="Play"/>
                  <a:cs typeface="Play"/>
                  <a:sym typeface="Play"/>
                </a:rPr>
                <a:t>Self-archiving</a:t>
              </a:r>
              <a:endParaRPr sz="2800" b="1" i="0" u="none" strike="noStrike" cap="none">
                <a:solidFill>
                  <a:schemeClr val="dk1"/>
                </a:solidFill>
                <a:latin typeface="Play"/>
                <a:ea typeface="Play"/>
                <a:cs typeface="Play"/>
                <a:sym typeface="Play"/>
              </a:endParaRPr>
            </a:p>
          </p:txBody>
        </p:sp>
        <p:pic>
          <p:nvPicPr>
            <p:cNvPr id="428" name="Google Shape;428;p37" descr="A close-up of a magnifying glass&#10;&#10;Description automatically generated"/>
            <p:cNvPicPr preferRelativeResize="0"/>
            <p:nvPr/>
          </p:nvPicPr>
          <p:blipFill rotWithShape="1">
            <a:blip r:embed="rId4">
              <a:alphaModFix/>
            </a:blip>
            <a:srcRect/>
            <a:stretch/>
          </p:blipFill>
          <p:spPr>
            <a:xfrm>
              <a:off x="515875" y="898188"/>
              <a:ext cx="2924160" cy="1556132"/>
            </a:xfrm>
            <a:prstGeom prst="rect">
              <a:avLst/>
            </a:prstGeom>
            <a:noFill/>
            <a:ln>
              <a:noFill/>
            </a:ln>
          </p:spPr>
        </p:pic>
      </p:grpSp>
      <p:grpSp>
        <p:nvGrpSpPr>
          <p:cNvPr id="429" name="Google Shape;429;p37"/>
          <p:cNvGrpSpPr/>
          <p:nvPr/>
        </p:nvGrpSpPr>
        <p:grpSpPr>
          <a:xfrm>
            <a:off x="585865" y="204670"/>
            <a:ext cx="3744000" cy="2439769"/>
            <a:chOff x="6451177" y="414962"/>
            <a:chExt cx="3744000" cy="2439769"/>
          </a:xfrm>
        </p:grpSpPr>
        <p:pic>
          <p:nvPicPr>
            <p:cNvPr id="430" name="Google Shape;430;p37" descr="A person sitting at a desk looking at a magnifying glass&#10;&#10;Description automatically generated"/>
            <p:cNvPicPr preferRelativeResize="0"/>
            <p:nvPr/>
          </p:nvPicPr>
          <p:blipFill rotWithShape="1">
            <a:blip r:embed="rId5">
              <a:alphaModFix/>
            </a:blip>
            <a:srcRect/>
            <a:stretch/>
          </p:blipFill>
          <p:spPr>
            <a:xfrm>
              <a:off x="7511377" y="414962"/>
              <a:ext cx="1623600" cy="10824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431" name="Google Shape;431;p37"/>
            <p:cNvSpPr/>
            <p:nvPr/>
          </p:nvSpPr>
          <p:spPr>
            <a:xfrm>
              <a:off x="6947977" y="1578320"/>
              <a:ext cx="2750400" cy="466728"/>
            </a:xfrm>
            <a:prstGeom prst="snipRoundRect">
              <a:avLst>
                <a:gd name="adj1" fmla="val 16667"/>
                <a:gd name="adj2" fmla="val 16667"/>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Increased Visibility</a:t>
              </a:r>
              <a:endParaRPr/>
            </a:p>
          </p:txBody>
        </p:sp>
        <p:sp>
          <p:nvSpPr>
            <p:cNvPr id="432" name="Google Shape;432;p37"/>
            <p:cNvSpPr/>
            <p:nvPr/>
          </p:nvSpPr>
          <p:spPr>
            <a:xfrm>
              <a:off x="6451177" y="2053909"/>
              <a:ext cx="3744000" cy="800822"/>
            </a:xfrm>
            <a:prstGeom prst="rect">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MY" sz="1400" b="0" i="0" u="none" strike="noStrike" cap="none">
                  <a:solidFill>
                    <a:schemeClr val="dk1"/>
                  </a:solidFill>
                  <a:latin typeface="Arial"/>
                  <a:ea typeface="Arial"/>
                  <a:cs typeface="Arial"/>
                  <a:sym typeface="Arial"/>
                </a:rPr>
                <a:t>Makes your research more accessible to researcher, increasing the chances of citations and recognition.</a:t>
              </a:r>
              <a:endParaRPr sz="1400" b="0" i="0" u="none" strike="noStrike" cap="none">
                <a:solidFill>
                  <a:schemeClr val="dk1"/>
                </a:solidFill>
                <a:latin typeface="Arial"/>
                <a:ea typeface="Arial"/>
                <a:cs typeface="Arial"/>
                <a:sym typeface="Arial"/>
              </a:endParaRPr>
            </a:p>
          </p:txBody>
        </p:sp>
      </p:grpSp>
      <p:grpSp>
        <p:nvGrpSpPr>
          <p:cNvPr id="433" name="Google Shape;433;p37"/>
          <p:cNvGrpSpPr/>
          <p:nvPr/>
        </p:nvGrpSpPr>
        <p:grpSpPr>
          <a:xfrm>
            <a:off x="7807366" y="3487104"/>
            <a:ext cx="3744000" cy="2375191"/>
            <a:chOff x="8707891" y="3212768"/>
            <a:chExt cx="3744000" cy="2375191"/>
          </a:xfrm>
        </p:grpSpPr>
        <p:pic>
          <p:nvPicPr>
            <p:cNvPr id="434" name="Google Shape;434;p37" descr="A room with rows of servers&#10;&#10;Description automatically generated"/>
            <p:cNvPicPr preferRelativeResize="0"/>
            <p:nvPr/>
          </p:nvPicPr>
          <p:blipFill rotWithShape="1">
            <a:blip r:embed="rId6">
              <a:alphaModFix/>
            </a:blip>
            <a:srcRect r="11292"/>
            <a:stretch/>
          </p:blipFill>
          <p:spPr>
            <a:xfrm>
              <a:off x="9768091" y="3212768"/>
              <a:ext cx="1623600" cy="102954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435" name="Google Shape;435;p37"/>
            <p:cNvSpPr/>
            <p:nvPr/>
          </p:nvSpPr>
          <p:spPr>
            <a:xfrm>
              <a:off x="9236666" y="4318330"/>
              <a:ext cx="2750400" cy="466728"/>
            </a:xfrm>
            <a:prstGeom prst="snipRoundRect">
              <a:avLst>
                <a:gd name="adj1" fmla="val 16667"/>
                <a:gd name="adj2" fmla="val 16667"/>
              </a:avLst>
            </a:prstGeom>
            <a:solidFill>
              <a:srgbClr val="7030A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Long-Term Preservation</a:t>
              </a:r>
              <a:endParaRPr/>
            </a:p>
          </p:txBody>
        </p:sp>
        <p:sp>
          <p:nvSpPr>
            <p:cNvPr id="436" name="Google Shape;436;p37"/>
            <p:cNvSpPr/>
            <p:nvPr/>
          </p:nvSpPr>
          <p:spPr>
            <a:xfrm>
              <a:off x="8707891" y="4787137"/>
              <a:ext cx="3744000" cy="800822"/>
            </a:xfrm>
            <a:prstGeom prst="rect">
              <a:avLst/>
            </a:prstGeom>
            <a:solidFill>
              <a:srgbClr val="CC99FF"/>
            </a:solidFill>
            <a:ln w="9525" cap="flat" cmpd="sng">
              <a:solidFill>
                <a:srgbClr val="7030A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MY" sz="1400" b="0" i="0" u="none" strike="noStrike" cap="none">
                  <a:solidFill>
                    <a:schemeClr val="dk1"/>
                  </a:solidFill>
                  <a:latin typeface="Arial"/>
                  <a:ea typeface="Arial"/>
                  <a:cs typeface="Arial"/>
                  <a:sym typeface="Arial"/>
                </a:rPr>
                <a:t>Ensures your work is stored in university repository, safeguarding it for the future.</a:t>
              </a:r>
              <a:endParaRPr sz="1400" b="0" i="0" u="none" strike="noStrike" cap="none">
                <a:solidFill>
                  <a:schemeClr val="dk1"/>
                </a:solidFill>
                <a:latin typeface="Arial"/>
                <a:ea typeface="Arial"/>
                <a:cs typeface="Arial"/>
                <a:sym typeface="Arial"/>
              </a:endParaRPr>
            </a:p>
          </p:txBody>
        </p:sp>
      </p:grpSp>
      <p:grpSp>
        <p:nvGrpSpPr>
          <p:cNvPr id="437" name="Google Shape;437;p37"/>
          <p:cNvGrpSpPr/>
          <p:nvPr/>
        </p:nvGrpSpPr>
        <p:grpSpPr>
          <a:xfrm>
            <a:off x="7807366" y="391748"/>
            <a:ext cx="3744000" cy="2252691"/>
            <a:chOff x="6845690" y="4453633"/>
            <a:chExt cx="3744000" cy="2252691"/>
          </a:xfrm>
        </p:grpSpPr>
        <p:pic>
          <p:nvPicPr>
            <p:cNvPr id="438" name="Google Shape;438;p37" descr="A open book with a lock on it&#10;&#10;Description automatically generated"/>
            <p:cNvPicPr preferRelativeResize="0"/>
            <p:nvPr/>
          </p:nvPicPr>
          <p:blipFill rotWithShape="1">
            <a:blip r:embed="rId7">
              <a:alphaModFix/>
            </a:blip>
            <a:srcRect/>
            <a:stretch/>
          </p:blipFill>
          <p:spPr>
            <a:xfrm>
              <a:off x="7928066" y="4453633"/>
              <a:ext cx="1623600" cy="903128"/>
            </a:xfrm>
            <a:prstGeom prst="ellipse">
              <a:avLst/>
            </a:prstGeom>
            <a:noFill/>
            <a:ln w="63500" cap="rnd" cmpd="sng">
              <a:solidFill>
                <a:srgbClr val="7F6000"/>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439" name="Google Shape;439;p37"/>
            <p:cNvSpPr/>
            <p:nvPr/>
          </p:nvSpPr>
          <p:spPr>
            <a:xfrm>
              <a:off x="7342017" y="5438774"/>
              <a:ext cx="2751345" cy="466728"/>
            </a:xfrm>
            <a:prstGeom prst="snipRoundRect">
              <a:avLst>
                <a:gd name="adj1" fmla="val 16667"/>
                <a:gd name="adj2" fmla="val 16667"/>
              </a:avLst>
            </a:prstGeom>
            <a:solidFill>
              <a:srgbClr val="7F6000"/>
            </a:solidFill>
            <a:ln w="25400" cap="flat" cmpd="sng">
              <a:solidFill>
                <a:srgbClr val="7F6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Open Access Contribution</a:t>
              </a:r>
              <a:endParaRPr/>
            </a:p>
          </p:txBody>
        </p:sp>
        <p:sp>
          <p:nvSpPr>
            <p:cNvPr id="440" name="Google Shape;440;p37"/>
            <p:cNvSpPr/>
            <p:nvPr/>
          </p:nvSpPr>
          <p:spPr>
            <a:xfrm>
              <a:off x="6845690" y="5905502"/>
              <a:ext cx="3744000" cy="800822"/>
            </a:xfrm>
            <a:prstGeom prst="rect">
              <a:avLst/>
            </a:prstGeom>
            <a:solidFill>
              <a:srgbClr val="FFF2CC"/>
            </a:solidFill>
            <a:ln w="9525" cap="flat" cmpd="sng">
              <a:solidFill>
                <a:srgbClr val="7F6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MY" sz="1400" b="0" i="0" u="none" strike="noStrike" cap="none">
                  <a:solidFill>
                    <a:schemeClr val="dk1"/>
                  </a:solidFill>
                  <a:latin typeface="Arial"/>
                  <a:ea typeface="Arial"/>
                  <a:cs typeface="Arial"/>
                  <a:sym typeface="Arial"/>
                </a:rPr>
                <a:t>Allows you to share your work freely, promoting knowledge-sharing and broadening the reach of your research.</a:t>
              </a:r>
              <a:endParaRPr sz="1400" b="0" i="0" u="none" strike="noStrike" cap="none">
                <a:solidFill>
                  <a:schemeClr val="dk1"/>
                </a:solidFill>
                <a:latin typeface="Arial"/>
                <a:ea typeface="Arial"/>
                <a:cs typeface="Arial"/>
                <a:sym typeface="Arial"/>
              </a:endParaRPr>
            </a:p>
          </p:txBody>
        </p:sp>
      </p:grpSp>
      <p:grpSp>
        <p:nvGrpSpPr>
          <p:cNvPr id="441" name="Google Shape;441;p37"/>
          <p:cNvGrpSpPr/>
          <p:nvPr/>
        </p:nvGrpSpPr>
        <p:grpSpPr>
          <a:xfrm>
            <a:off x="585865" y="3374032"/>
            <a:ext cx="3744000" cy="2413088"/>
            <a:chOff x="267932" y="2904002"/>
            <a:chExt cx="3744000" cy="2413088"/>
          </a:xfrm>
        </p:grpSpPr>
        <p:pic>
          <p:nvPicPr>
            <p:cNvPr id="442" name="Google Shape;442;p37" descr="A group of people connected to a world map&#10;&#10;Description automatically generated"/>
            <p:cNvPicPr preferRelativeResize="0"/>
            <p:nvPr/>
          </p:nvPicPr>
          <p:blipFill rotWithShape="1">
            <a:blip r:embed="rId8">
              <a:alphaModFix/>
            </a:blip>
            <a:srcRect/>
            <a:stretch/>
          </p:blipFill>
          <p:spPr>
            <a:xfrm>
              <a:off x="1329002" y="2904002"/>
              <a:ext cx="1621860" cy="1049996"/>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443" name="Google Shape;443;p37"/>
            <p:cNvSpPr/>
            <p:nvPr/>
          </p:nvSpPr>
          <p:spPr>
            <a:xfrm>
              <a:off x="764732" y="4064309"/>
              <a:ext cx="2750400" cy="466728"/>
            </a:xfrm>
            <a:prstGeom prst="snipRoundRect">
              <a:avLst>
                <a:gd name="adj1" fmla="val 16667"/>
                <a:gd name="adj2" fmla="val 16667"/>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Wider Audience Reach</a:t>
              </a:r>
              <a:endParaRPr/>
            </a:p>
          </p:txBody>
        </p:sp>
        <p:sp>
          <p:nvSpPr>
            <p:cNvPr id="444" name="Google Shape;444;p37"/>
            <p:cNvSpPr/>
            <p:nvPr/>
          </p:nvSpPr>
          <p:spPr>
            <a:xfrm>
              <a:off x="267932" y="4516268"/>
              <a:ext cx="3744000" cy="800822"/>
            </a:xfrm>
            <a:prstGeom prst="rect">
              <a:avLst/>
            </a:prstGeom>
            <a:solidFill>
              <a:srgbClr val="E1EFD8"/>
            </a:solidFill>
            <a:ln w="9525" cap="flat" cmpd="sng">
              <a:solidFill>
                <a:srgbClr val="38562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MY" sz="1400" b="0" i="0" u="none" strike="noStrike" cap="none">
                  <a:solidFill>
                    <a:schemeClr val="dk1"/>
                  </a:solidFill>
                  <a:latin typeface="Arial"/>
                  <a:ea typeface="Arial"/>
                  <a:cs typeface="Arial"/>
                  <a:sym typeface="Arial"/>
                </a:rPr>
                <a:t>Enables researchers, practitioners, and the public to access your work without paywalls.</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pic>
        <p:nvPicPr>
          <p:cNvPr id="449" name="Google Shape;449;p38"/>
          <p:cNvPicPr preferRelativeResize="0"/>
          <p:nvPr/>
        </p:nvPicPr>
        <p:blipFill rotWithShape="1">
          <a:blip r:embed="rId4">
            <a:alphaModFix amt="20000"/>
          </a:blip>
          <a:srcRect t="22282" b="2718"/>
          <a:stretch/>
        </p:blipFill>
        <p:spPr>
          <a:xfrm>
            <a:off x="0" y="0"/>
            <a:ext cx="12192000" cy="6858000"/>
          </a:xfrm>
          <a:prstGeom prst="rect">
            <a:avLst/>
          </a:prstGeom>
          <a:noFill/>
          <a:ln>
            <a:noFill/>
          </a:ln>
        </p:spPr>
      </p:pic>
      <p:sp>
        <p:nvSpPr>
          <p:cNvPr id="450" name="Google Shape;450;p38"/>
          <p:cNvSpPr txBox="1"/>
          <p:nvPr/>
        </p:nvSpPr>
        <p:spPr>
          <a:xfrm>
            <a:off x="4184905" y="1529088"/>
            <a:ext cx="3822189" cy="189991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600"/>
              </a:spcAft>
              <a:buNone/>
            </a:pPr>
            <a:r>
              <a:rPr lang="en-MY" sz="4000" b="1" i="0" u="none" strike="noStrike" cap="none">
                <a:solidFill>
                  <a:schemeClr val="dk1"/>
                </a:solidFill>
                <a:latin typeface="Play"/>
                <a:ea typeface="Play"/>
                <a:cs typeface="Play"/>
                <a:sym typeface="Play"/>
              </a:rPr>
              <a:t>OUR HOPE</a:t>
            </a:r>
            <a:endParaRPr sz="4000" b="0" i="0" u="none" strike="noStrike" cap="none">
              <a:solidFill>
                <a:schemeClr val="dk1"/>
              </a:solidFill>
              <a:latin typeface="Play"/>
              <a:ea typeface="Play"/>
              <a:cs typeface="Play"/>
              <a:sym typeface="Play"/>
            </a:endParaRPr>
          </a:p>
        </p:txBody>
      </p:sp>
      <p:sp>
        <p:nvSpPr>
          <p:cNvPr id="451" name="Google Shape;451;p38"/>
          <p:cNvSpPr txBox="1"/>
          <p:nvPr/>
        </p:nvSpPr>
        <p:spPr>
          <a:xfrm>
            <a:off x="1792223" y="2877133"/>
            <a:ext cx="8607554" cy="18106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MY" sz="2000" b="1" i="0" u="none" strike="noStrike" cap="none">
                <a:solidFill>
                  <a:schemeClr val="dk1"/>
                </a:solidFill>
                <a:latin typeface="Calibri"/>
                <a:ea typeface="Calibri"/>
                <a:cs typeface="Calibri"/>
                <a:sym typeface="Calibri"/>
              </a:rPr>
              <a:t>Our hope is not only to preserve articles but also to actively promote them, ensuring they are accessible and beneficial to the widest possible audience of researchers. We are committed to supporting universities in enhancing the visibility and impact of their research, contributing to the advancement of knowledge and academic excellence.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9"/>
          <p:cNvSpPr txBox="1"/>
          <p:nvPr/>
        </p:nvSpPr>
        <p:spPr>
          <a:xfrm>
            <a:off x="2975693" y="547059"/>
            <a:ext cx="6240613"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dirty="0">
                <a:solidFill>
                  <a:schemeClr val="dk1"/>
                </a:solidFill>
                <a:latin typeface="Play"/>
                <a:ea typeface="Play"/>
                <a:cs typeface="Play"/>
                <a:sym typeface="Play"/>
              </a:rPr>
              <a:t>UPM IR Top Downloaded Article</a:t>
            </a:r>
            <a:endParaRPr sz="1400" b="0" i="0" u="none" strike="noStrike" cap="none" dirty="0">
              <a:solidFill>
                <a:srgbClr val="000000"/>
              </a:solidFill>
              <a:latin typeface="Arial"/>
              <a:ea typeface="Arial"/>
              <a:cs typeface="Arial"/>
              <a:sym typeface="Arial"/>
            </a:endParaRPr>
          </a:p>
        </p:txBody>
      </p:sp>
      <p:graphicFrame>
        <p:nvGraphicFramePr>
          <p:cNvPr id="457" name="Google Shape;457;p9"/>
          <p:cNvGraphicFramePr/>
          <p:nvPr/>
        </p:nvGraphicFramePr>
        <p:xfrm>
          <a:off x="243068" y="1119759"/>
          <a:ext cx="11655725" cy="4119940"/>
        </p:xfrm>
        <a:graphic>
          <a:graphicData uri="http://schemas.openxmlformats.org/drawingml/2006/table">
            <a:tbl>
              <a:tblPr firstRow="1" bandRow="1">
                <a:noFill/>
                <a:tableStyleId>{F0F5FF4F-8583-4664-800D-E1DC0F825AA3}</a:tableStyleId>
              </a:tblPr>
              <a:tblGrid>
                <a:gridCol w="1145900">
                  <a:extLst>
                    <a:ext uri="{9D8B030D-6E8A-4147-A177-3AD203B41FA5}">
                      <a16:colId xmlns:a16="http://schemas.microsoft.com/office/drawing/2014/main" val="20000"/>
                    </a:ext>
                  </a:extLst>
                </a:gridCol>
                <a:gridCol w="7535125">
                  <a:extLst>
                    <a:ext uri="{9D8B030D-6E8A-4147-A177-3AD203B41FA5}">
                      <a16:colId xmlns:a16="http://schemas.microsoft.com/office/drawing/2014/main" val="20001"/>
                    </a:ext>
                  </a:extLst>
                </a:gridCol>
                <a:gridCol w="297470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3200"/>
                        <a:buFont typeface="Arial"/>
                        <a:buNone/>
                      </a:pPr>
                      <a:r>
                        <a:rPr lang="en-MY" sz="3200" b="1" u="none" strike="noStrike" cap="none">
                          <a:solidFill>
                            <a:srgbClr val="7F6000"/>
                          </a:solidFill>
                        </a:rPr>
                        <a:t>1</a:t>
                      </a:r>
                      <a:endParaRPr sz="3200" b="1" u="none" strike="noStrike" cap="none">
                        <a:solidFill>
                          <a:srgbClr val="7F600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solidFill>
                            <a:srgbClr val="7F6000"/>
                          </a:solidFill>
                          <a:latin typeface="Raleway"/>
                          <a:ea typeface="Raleway"/>
                          <a:cs typeface="Raleway"/>
                          <a:sym typeface="Raleway"/>
                        </a:rPr>
                        <a:t>Renewable energy policy and initiatives in Malaysia (2006)</a:t>
                      </a:r>
                      <a:br>
                        <a:rPr lang="en-MY" sz="1800" u="none" strike="noStrike" cap="none">
                          <a:solidFill>
                            <a:srgbClr val="7F6000"/>
                          </a:solidFill>
                          <a:latin typeface="Raleway"/>
                          <a:ea typeface="Raleway"/>
                          <a:cs typeface="Raleway"/>
                          <a:sym typeface="Raleway"/>
                        </a:rPr>
                      </a:br>
                      <a:r>
                        <a:rPr lang="en-MY" sz="1800" u="none" strike="noStrike" cap="none">
                          <a:solidFill>
                            <a:srgbClr val="7F6000"/>
                          </a:solidFill>
                          <a:latin typeface="Raleway"/>
                          <a:ea typeface="Raleway"/>
                          <a:cs typeface="Raleway"/>
                          <a:sym typeface="Raleway"/>
                        </a:rPr>
                        <a:t>Faculty of Design and Architecture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MY" sz="2800" b="1" u="none" strike="noStrike" cap="none">
                          <a:solidFill>
                            <a:srgbClr val="C00000"/>
                          </a:solidFill>
                          <a:latin typeface="ADLaM Display"/>
                          <a:ea typeface="ADLaM Display"/>
                          <a:cs typeface="ADLaM Display"/>
                          <a:sym typeface="ADLaM Display"/>
                        </a:rPr>
                        <a:t>45,870</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3200"/>
                        <a:buFont typeface="Arial"/>
                        <a:buNone/>
                      </a:pPr>
                      <a:r>
                        <a:rPr lang="en-MY" sz="3200" b="1" u="none" strike="noStrike" cap="none"/>
                        <a:t>2</a:t>
                      </a:r>
                      <a:endParaRPr sz="3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latin typeface="Raleway"/>
                          <a:ea typeface="Raleway"/>
                          <a:cs typeface="Raleway"/>
                          <a:sym typeface="Raleway"/>
                        </a:rPr>
                        <a:t>Tahap keprihatinan alam sekitar dan amalan kepenggunaan hijau pengguna di Petaling Jaya, Selangor (2006)</a:t>
                      </a:r>
                      <a:br>
                        <a:rPr lang="en-MY" sz="1800" u="none" strike="noStrike" cap="none">
                          <a:latin typeface="Raleway"/>
                          <a:ea typeface="Raleway"/>
                          <a:cs typeface="Raleway"/>
                          <a:sym typeface="Raleway"/>
                        </a:rPr>
                      </a:br>
                      <a:r>
                        <a:rPr lang="en-MY" sz="1800" u="none" strike="noStrike" cap="none">
                          <a:latin typeface="Raleway"/>
                          <a:ea typeface="Raleway"/>
                          <a:cs typeface="Raleway"/>
                          <a:sym typeface="Raleway"/>
                        </a:rPr>
                        <a:t>Faculty of Human Ecology</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MY" sz="2800" b="1" u="none" strike="noStrike" cap="none">
                          <a:solidFill>
                            <a:srgbClr val="C00000"/>
                          </a:solidFill>
                          <a:latin typeface="ADLaM Display"/>
                          <a:ea typeface="ADLaM Display"/>
                          <a:cs typeface="ADLaM Display"/>
                          <a:sym typeface="ADLaM Display"/>
                        </a:rPr>
                        <a:t>27,725</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3200"/>
                        <a:buFont typeface="Arial"/>
                        <a:buNone/>
                      </a:pPr>
                      <a:r>
                        <a:rPr lang="en-MY" sz="3200" b="1" u="none" strike="noStrike" cap="none"/>
                        <a:t>3</a:t>
                      </a:r>
                      <a:endParaRPr sz="3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latin typeface="Raleway"/>
                          <a:ea typeface="Raleway"/>
                          <a:cs typeface="Raleway"/>
                          <a:sym typeface="Raleway"/>
                        </a:rPr>
                        <a:t>Determination of Vitamin C in Fresh Fruits and Vegetables Using the Dye-titration and Microfluorometric Methods (1988)</a:t>
                      </a:r>
                      <a:br>
                        <a:rPr lang="en-MY" sz="1800" u="none" strike="noStrike" cap="none">
                          <a:latin typeface="Raleway"/>
                          <a:ea typeface="Raleway"/>
                          <a:cs typeface="Raleway"/>
                          <a:sym typeface="Raleway"/>
                        </a:rPr>
                      </a:br>
                      <a:r>
                        <a:rPr lang="en-MY" sz="1800" u="none" strike="noStrike" cap="none">
                          <a:latin typeface="Raleway"/>
                          <a:ea typeface="Raleway"/>
                          <a:cs typeface="Raleway"/>
                          <a:sym typeface="Raleway"/>
                        </a:rPr>
                        <a:t>Institute for Medical Research (Published on Pertanika)</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MY" sz="2800" b="1" u="none" strike="noStrike" cap="none">
                          <a:solidFill>
                            <a:srgbClr val="C00000"/>
                          </a:solidFill>
                          <a:latin typeface="ADLaM Display"/>
                          <a:ea typeface="ADLaM Display"/>
                          <a:cs typeface="ADLaM Display"/>
                          <a:sym typeface="ADLaM Display"/>
                        </a:rPr>
                        <a:t>26,256</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3200"/>
                        <a:buFont typeface="Arial"/>
                        <a:buNone/>
                      </a:pPr>
                      <a:r>
                        <a:rPr lang="en-MY" sz="3200" b="1" u="none" strike="noStrike" cap="none"/>
                        <a:t>4</a:t>
                      </a:r>
                      <a:endParaRPr sz="3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latin typeface="Raleway"/>
                          <a:ea typeface="Raleway"/>
                          <a:cs typeface="Raleway"/>
                          <a:sym typeface="Raleway"/>
                        </a:rPr>
                        <a:t>Hubungan keberkesanan latihan dengan prestasi kerja (1988)</a:t>
                      </a:r>
                      <a:br>
                        <a:rPr lang="en-MY" sz="1800" u="none" strike="noStrike" cap="none">
                          <a:latin typeface="Raleway"/>
                          <a:ea typeface="Raleway"/>
                          <a:cs typeface="Raleway"/>
                          <a:sym typeface="Raleway"/>
                        </a:rPr>
                      </a:br>
                      <a:r>
                        <a:rPr lang="en-MY" sz="1800" u="none" strike="noStrike" cap="none">
                          <a:latin typeface="Raleway"/>
                          <a:ea typeface="Raleway"/>
                          <a:cs typeface="Raleway"/>
                          <a:sym typeface="Raleway"/>
                        </a:rPr>
                        <a:t>Faculty of Educational Studies</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MY" sz="2800" b="1" u="none" strike="noStrike" cap="none">
                          <a:solidFill>
                            <a:srgbClr val="C00000"/>
                          </a:solidFill>
                          <a:latin typeface="ADLaM Display"/>
                          <a:ea typeface="ADLaM Display"/>
                          <a:cs typeface="ADLaM Display"/>
                          <a:sym typeface="ADLaM Display"/>
                        </a:rPr>
                        <a:t>24,981</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3200"/>
                        <a:buFont typeface="Arial"/>
                        <a:buNone/>
                      </a:pPr>
                      <a:r>
                        <a:rPr lang="en-MY" sz="3200" b="1" u="none" strike="noStrike" cap="none"/>
                        <a:t>5</a:t>
                      </a:r>
                      <a:endParaRPr sz="3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latin typeface="Raleway"/>
                          <a:ea typeface="Raleway"/>
                          <a:cs typeface="Raleway"/>
                          <a:sym typeface="Raleway"/>
                        </a:rPr>
                        <a:t>Design and Simulation of Plastic Injection Moulding Process (2004)</a:t>
                      </a:r>
                      <a:br>
                        <a:rPr lang="en-MY" sz="1800" u="none" strike="noStrike" cap="none">
                          <a:latin typeface="Raleway"/>
                          <a:ea typeface="Raleway"/>
                          <a:cs typeface="Raleway"/>
                          <a:sym typeface="Raleway"/>
                        </a:rPr>
                      </a:br>
                      <a:r>
                        <a:rPr lang="en-MY" sz="1800" u="none" strike="noStrike" cap="none">
                          <a:latin typeface="Raleway"/>
                          <a:ea typeface="Raleway"/>
                          <a:cs typeface="Raleway"/>
                          <a:sym typeface="Raleway"/>
                        </a:rPr>
                        <a:t>Faculty of Engineering</a:t>
                      </a:r>
                      <a:endParaRPr sz="1800" u="none" strike="noStrike" cap="none">
                        <a:latin typeface="Raleway"/>
                        <a:ea typeface="Raleway"/>
                        <a:cs typeface="Raleway"/>
                        <a:sym typeface="Raleway"/>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MY" sz="2800" b="1" u="none" strike="noStrike" cap="none">
                          <a:solidFill>
                            <a:srgbClr val="C00000"/>
                          </a:solidFill>
                          <a:latin typeface="ADLaM Display"/>
                          <a:ea typeface="ADLaM Display"/>
                          <a:cs typeface="ADLaM Display"/>
                          <a:sym typeface="ADLaM Display"/>
                        </a:rPr>
                        <a:t>23,656</a:t>
                      </a:r>
                      <a:endParaRPr sz="2800" b="1" u="none" strike="noStrike" cap="none">
                        <a:solidFill>
                          <a:srgbClr val="C00000"/>
                        </a:solidFill>
                        <a:latin typeface="ADLaM Display"/>
                        <a:ea typeface="ADLaM Display"/>
                        <a:cs typeface="ADLaM Display"/>
                        <a:sym typeface="ADLaM Display"/>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58" name="Google Shape;458;p9"/>
          <p:cNvPicPr preferRelativeResize="0"/>
          <p:nvPr/>
        </p:nvPicPr>
        <p:blipFill rotWithShape="1">
          <a:blip r:embed="rId4">
            <a:alphaModFix/>
          </a:blip>
          <a:srcRect/>
          <a:stretch/>
        </p:blipFill>
        <p:spPr>
          <a:xfrm>
            <a:off x="11023109" y="1496598"/>
            <a:ext cx="551575" cy="551575"/>
          </a:xfrm>
          <a:prstGeom prst="rect">
            <a:avLst/>
          </a:prstGeom>
          <a:noFill/>
          <a:ln>
            <a:noFill/>
          </a:ln>
        </p:spPr>
      </p:pic>
      <p:pic>
        <p:nvPicPr>
          <p:cNvPr id="459" name="Google Shape;459;p9"/>
          <p:cNvPicPr preferRelativeResize="0"/>
          <p:nvPr/>
        </p:nvPicPr>
        <p:blipFill rotWithShape="1">
          <a:blip r:embed="rId4">
            <a:alphaModFix/>
          </a:blip>
          <a:srcRect/>
          <a:stretch/>
        </p:blipFill>
        <p:spPr>
          <a:xfrm>
            <a:off x="11023105" y="2172018"/>
            <a:ext cx="551575" cy="551575"/>
          </a:xfrm>
          <a:prstGeom prst="rect">
            <a:avLst/>
          </a:prstGeom>
          <a:noFill/>
          <a:ln>
            <a:noFill/>
          </a:ln>
        </p:spPr>
      </p:pic>
      <p:pic>
        <p:nvPicPr>
          <p:cNvPr id="460" name="Google Shape;460;p9"/>
          <p:cNvPicPr preferRelativeResize="0"/>
          <p:nvPr/>
        </p:nvPicPr>
        <p:blipFill rotWithShape="1">
          <a:blip r:embed="rId4">
            <a:alphaModFix/>
          </a:blip>
          <a:srcRect/>
          <a:stretch/>
        </p:blipFill>
        <p:spPr>
          <a:xfrm>
            <a:off x="11023109" y="3125481"/>
            <a:ext cx="551575" cy="551575"/>
          </a:xfrm>
          <a:prstGeom prst="rect">
            <a:avLst/>
          </a:prstGeom>
          <a:noFill/>
          <a:ln>
            <a:noFill/>
          </a:ln>
        </p:spPr>
      </p:pic>
      <p:pic>
        <p:nvPicPr>
          <p:cNvPr id="461" name="Google Shape;461;p9"/>
          <p:cNvPicPr preferRelativeResize="0"/>
          <p:nvPr/>
        </p:nvPicPr>
        <p:blipFill rotWithShape="1">
          <a:blip r:embed="rId4">
            <a:alphaModFix/>
          </a:blip>
          <a:srcRect/>
          <a:stretch/>
        </p:blipFill>
        <p:spPr>
          <a:xfrm>
            <a:off x="11023106" y="3857771"/>
            <a:ext cx="551575" cy="551575"/>
          </a:xfrm>
          <a:prstGeom prst="rect">
            <a:avLst/>
          </a:prstGeom>
          <a:noFill/>
          <a:ln>
            <a:noFill/>
          </a:ln>
        </p:spPr>
      </p:pic>
      <p:pic>
        <p:nvPicPr>
          <p:cNvPr id="462" name="Google Shape;462;p9"/>
          <p:cNvPicPr preferRelativeResize="0"/>
          <p:nvPr/>
        </p:nvPicPr>
        <p:blipFill rotWithShape="1">
          <a:blip r:embed="rId4">
            <a:alphaModFix/>
          </a:blip>
          <a:srcRect/>
          <a:stretch/>
        </p:blipFill>
        <p:spPr>
          <a:xfrm>
            <a:off x="11023107" y="4533191"/>
            <a:ext cx="551575" cy="551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FB4-C35E-4A5C-209D-8F2A71CA3265}"/>
              </a:ext>
            </a:extLst>
          </p:cNvPr>
          <p:cNvSpPr>
            <a:spLocks noGrp="1"/>
          </p:cNvSpPr>
          <p:nvPr>
            <p:ph type="title"/>
          </p:nvPr>
        </p:nvSpPr>
        <p:spPr/>
        <p:txBody>
          <a:bodyPr/>
          <a:lstStyle/>
          <a:p>
            <a:r>
              <a:rPr lang="en-GB" b="1" dirty="0">
                <a:latin typeface="Play"/>
                <a:sym typeface="Play"/>
              </a:rPr>
              <a:t>Self-Archiving Statistic 2024</a:t>
            </a:r>
            <a:endParaRPr lang="en-MY" dirty="0"/>
          </a:p>
        </p:txBody>
      </p:sp>
      <p:sp>
        <p:nvSpPr>
          <p:cNvPr id="12" name="Google Shape;364;p4">
            <a:extLst>
              <a:ext uri="{FF2B5EF4-FFF2-40B4-BE49-F238E27FC236}">
                <a16:creationId xmlns:a16="http://schemas.microsoft.com/office/drawing/2014/main" id="{F9A636A0-50DB-0F13-95F7-2BB8B0BF6EDE}"/>
              </a:ext>
            </a:extLst>
          </p:cNvPr>
          <p:cNvSpPr/>
          <p:nvPr/>
        </p:nvSpPr>
        <p:spPr>
          <a:xfrm>
            <a:off x="989334" y="3568091"/>
            <a:ext cx="1245855"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MY" sz="4400" b="0" i="0" u="none" strike="noStrike" cap="none" dirty="0">
                <a:solidFill>
                  <a:srgbClr val="FF0000"/>
                </a:solidFill>
                <a:latin typeface="Calibri"/>
                <a:ea typeface="Calibri"/>
                <a:cs typeface="Calibri"/>
                <a:sym typeface="Calibri"/>
              </a:rPr>
              <a:t>223</a:t>
            </a:r>
            <a:endParaRPr sz="1400" b="0" i="0" u="none" strike="noStrike" cap="none" dirty="0">
              <a:solidFill>
                <a:srgbClr val="000000"/>
              </a:solidFill>
              <a:latin typeface="Arial"/>
              <a:ea typeface="Arial"/>
              <a:cs typeface="Arial"/>
              <a:sym typeface="Arial"/>
            </a:endParaRPr>
          </a:p>
        </p:txBody>
      </p:sp>
      <p:sp>
        <p:nvSpPr>
          <p:cNvPr id="13" name="Google Shape;365;p4">
            <a:extLst>
              <a:ext uri="{FF2B5EF4-FFF2-40B4-BE49-F238E27FC236}">
                <a16:creationId xmlns:a16="http://schemas.microsoft.com/office/drawing/2014/main" id="{9D920AFE-954E-57D9-B609-BFF57F92E315}"/>
              </a:ext>
            </a:extLst>
          </p:cNvPr>
          <p:cNvSpPr/>
          <p:nvPr/>
        </p:nvSpPr>
        <p:spPr>
          <a:xfrm>
            <a:off x="838200" y="4075902"/>
            <a:ext cx="166709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dirty="0">
                <a:solidFill>
                  <a:schemeClr val="dk1"/>
                </a:solidFill>
                <a:latin typeface="Calibri"/>
                <a:ea typeface="Calibri"/>
                <a:cs typeface="Calibri"/>
                <a:sym typeface="Calibri"/>
              </a:rPr>
              <a:t>Depositor</a:t>
            </a:r>
            <a:endParaRPr sz="2800" b="1" i="0" u="none" strike="noStrike" cap="none" dirty="0">
              <a:solidFill>
                <a:srgbClr val="F7CAAC"/>
              </a:solidFill>
              <a:latin typeface="Calibri"/>
              <a:ea typeface="Calibri"/>
              <a:cs typeface="Calibri"/>
              <a:sym typeface="Calibri"/>
            </a:endParaRPr>
          </a:p>
        </p:txBody>
      </p:sp>
      <p:graphicFrame>
        <p:nvGraphicFramePr>
          <p:cNvPr id="34" name="Diagram 33">
            <a:extLst>
              <a:ext uri="{FF2B5EF4-FFF2-40B4-BE49-F238E27FC236}">
                <a16:creationId xmlns:a16="http://schemas.microsoft.com/office/drawing/2014/main" id="{C5941BC4-066F-A2A3-F858-DEF25EC839B0}"/>
              </a:ext>
            </a:extLst>
          </p:cNvPr>
          <p:cNvGraphicFramePr/>
          <p:nvPr>
            <p:extLst>
              <p:ext uri="{D42A27DB-BD31-4B8C-83A1-F6EECF244321}">
                <p14:modId xmlns:p14="http://schemas.microsoft.com/office/powerpoint/2010/main" val="2687127628"/>
              </p:ext>
            </p:extLst>
          </p:nvPr>
        </p:nvGraphicFramePr>
        <p:xfrm>
          <a:off x="1742633" y="912524"/>
          <a:ext cx="7621286" cy="5032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 name="Picture 35" descr="A group of people reading books&#10;&#10;AI-generated content may be incorrect.">
            <a:extLst>
              <a:ext uri="{FF2B5EF4-FFF2-40B4-BE49-F238E27FC236}">
                <a16:creationId xmlns:a16="http://schemas.microsoft.com/office/drawing/2014/main" id="{354D9563-096B-747B-16D6-9C0DDE955091}"/>
              </a:ext>
            </a:extLst>
          </p:cNvPr>
          <p:cNvPicPr>
            <a:picLocks noChangeAspect="1"/>
          </p:cNvPicPr>
          <p:nvPr/>
        </p:nvPicPr>
        <p:blipFill>
          <a:blip r:embed="rId7"/>
          <a:stretch>
            <a:fillRect/>
          </a:stretch>
        </p:blipFill>
        <p:spPr>
          <a:xfrm>
            <a:off x="290678" y="2195058"/>
            <a:ext cx="2689362" cy="1748964"/>
          </a:xfrm>
          <a:prstGeom prst="rect">
            <a:avLst/>
          </a:prstGeom>
        </p:spPr>
      </p:pic>
      <p:pic>
        <p:nvPicPr>
          <p:cNvPr id="38" name="Picture 37" descr="A logo of a lock&#10;&#10;AI-generated content may be incorrect.">
            <a:extLst>
              <a:ext uri="{FF2B5EF4-FFF2-40B4-BE49-F238E27FC236}">
                <a16:creationId xmlns:a16="http://schemas.microsoft.com/office/drawing/2014/main" id="{51949939-DC7D-EADA-F5C6-9DF4DC7C0D34}"/>
              </a:ext>
            </a:extLst>
          </p:cNvPr>
          <p:cNvPicPr>
            <a:picLocks noChangeAspect="1"/>
          </p:cNvPicPr>
          <p:nvPr/>
        </p:nvPicPr>
        <p:blipFill>
          <a:blip r:embed="rId8"/>
          <a:stretch>
            <a:fillRect/>
          </a:stretch>
        </p:blipFill>
        <p:spPr>
          <a:xfrm>
            <a:off x="8300686" y="1706470"/>
            <a:ext cx="1063233" cy="1063233"/>
          </a:xfrm>
          <a:prstGeom prst="rect">
            <a:avLst/>
          </a:prstGeom>
        </p:spPr>
      </p:pic>
      <p:sp>
        <p:nvSpPr>
          <p:cNvPr id="40" name="Google Shape;365;p4">
            <a:extLst>
              <a:ext uri="{FF2B5EF4-FFF2-40B4-BE49-F238E27FC236}">
                <a16:creationId xmlns:a16="http://schemas.microsoft.com/office/drawing/2014/main" id="{9BAF33B8-8E17-30AB-8740-657342202DF8}"/>
              </a:ext>
            </a:extLst>
          </p:cNvPr>
          <p:cNvSpPr/>
          <p:nvPr/>
        </p:nvSpPr>
        <p:spPr>
          <a:xfrm>
            <a:off x="9084793" y="2075138"/>
            <a:ext cx="272914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dirty="0">
                <a:solidFill>
                  <a:schemeClr val="dk1"/>
                </a:solidFill>
                <a:latin typeface="Calibri"/>
                <a:ea typeface="Calibri"/>
                <a:cs typeface="Calibri"/>
                <a:sym typeface="Calibri"/>
              </a:rPr>
              <a:t>217 Open Access</a:t>
            </a:r>
            <a:endParaRPr sz="2800" b="1" i="0" u="none" strike="noStrike" cap="none" dirty="0">
              <a:solidFill>
                <a:srgbClr val="F7CAAC"/>
              </a:solidFill>
              <a:latin typeface="Calibri"/>
              <a:ea typeface="Calibri"/>
              <a:cs typeface="Calibri"/>
              <a:sym typeface="Calibri"/>
            </a:endParaRPr>
          </a:p>
        </p:txBody>
      </p:sp>
      <p:pic>
        <p:nvPicPr>
          <p:cNvPr id="42" name="Picture 41" descr="A green logo with a black background&#10;&#10;AI-generated content may be incorrect.">
            <a:extLst>
              <a:ext uri="{FF2B5EF4-FFF2-40B4-BE49-F238E27FC236}">
                <a16:creationId xmlns:a16="http://schemas.microsoft.com/office/drawing/2014/main" id="{FEAA21DF-8721-B453-88F6-E8028574591C}"/>
              </a:ext>
            </a:extLst>
          </p:cNvPr>
          <p:cNvPicPr>
            <a:picLocks noChangeAspect="1"/>
          </p:cNvPicPr>
          <p:nvPr/>
        </p:nvPicPr>
        <p:blipFill>
          <a:blip r:embed="rId9"/>
          <a:stretch>
            <a:fillRect/>
          </a:stretch>
        </p:blipFill>
        <p:spPr>
          <a:xfrm>
            <a:off x="8508206" y="2841989"/>
            <a:ext cx="648191" cy="1032584"/>
          </a:xfrm>
          <a:prstGeom prst="rect">
            <a:avLst/>
          </a:prstGeom>
        </p:spPr>
      </p:pic>
      <p:sp>
        <p:nvSpPr>
          <p:cNvPr id="43" name="Google Shape;365;p4">
            <a:extLst>
              <a:ext uri="{FF2B5EF4-FFF2-40B4-BE49-F238E27FC236}">
                <a16:creationId xmlns:a16="http://schemas.microsoft.com/office/drawing/2014/main" id="{CB859D40-50D9-7D3D-412A-5F19170F5950}"/>
              </a:ext>
            </a:extLst>
          </p:cNvPr>
          <p:cNvSpPr/>
          <p:nvPr/>
        </p:nvSpPr>
        <p:spPr>
          <a:xfrm>
            <a:off x="9084793" y="3072894"/>
            <a:ext cx="272914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dirty="0">
                <a:solidFill>
                  <a:schemeClr val="dk1"/>
                </a:solidFill>
                <a:latin typeface="Calibri"/>
                <a:ea typeface="Calibri"/>
                <a:cs typeface="Calibri"/>
                <a:sym typeface="Calibri"/>
              </a:rPr>
              <a:t>19 Green OA</a:t>
            </a:r>
            <a:endParaRPr sz="2800" b="1" i="0" u="none" strike="noStrike" cap="none" dirty="0">
              <a:solidFill>
                <a:srgbClr val="F7CAAC"/>
              </a:solidFill>
              <a:latin typeface="Calibri"/>
              <a:ea typeface="Calibri"/>
              <a:cs typeface="Calibri"/>
              <a:sym typeface="Calibri"/>
            </a:endParaRPr>
          </a:p>
        </p:txBody>
      </p:sp>
      <p:pic>
        <p:nvPicPr>
          <p:cNvPr id="45" name="Picture 44" descr="A grey padlock with a circle in the middle&#10;&#10;AI-generated content may be incorrect.">
            <a:extLst>
              <a:ext uri="{FF2B5EF4-FFF2-40B4-BE49-F238E27FC236}">
                <a16:creationId xmlns:a16="http://schemas.microsoft.com/office/drawing/2014/main" id="{B3554032-3320-602C-15F9-FCA4E1E21912}"/>
              </a:ext>
            </a:extLst>
          </p:cNvPr>
          <p:cNvPicPr>
            <a:picLocks noChangeAspect="1"/>
          </p:cNvPicPr>
          <p:nvPr/>
        </p:nvPicPr>
        <p:blipFill>
          <a:blip r:embed="rId10"/>
          <a:stretch>
            <a:fillRect/>
          </a:stretch>
        </p:blipFill>
        <p:spPr>
          <a:xfrm>
            <a:off x="8508206" y="3986040"/>
            <a:ext cx="680469" cy="1063233"/>
          </a:xfrm>
          <a:prstGeom prst="rect">
            <a:avLst/>
          </a:prstGeom>
        </p:spPr>
      </p:pic>
      <p:sp>
        <p:nvSpPr>
          <p:cNvPr id="46" name="Google Shape;365;p4">
            <a:extLst>
              <a:ext uri="{FF2B5EF4-FFF2-40B4-BE49-F238E27FC236}">
                <a16:creationId xmlns:a16="http://schemas.microsoft.com/office/drawing/2014/main" id="{D0CFD31F-6D0A-F5FC-5EAA-A8030C32186E}"/>
              </a:ext>
            </a:extLst>
          </p:cNvPr>
          <p:cNvSpPr/>
          <p:nvPr/>
        </p:nvSpPr>
        <p:spPr>
          <a:xfrm>
            <a:off x="9156397" y="4247595"/>
            <a:ext cx="272914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dirty="0">
                <a:solidFill>
                  <a:schemeClr val="dk1"/>
                </a:solidFill>
                <a:latin typeface="Calibri"/>
                <a:ea typeface="Calibri"/>
                <a:cs typeface="Calibri"/>
                <a:sym typeface="Calibri"/>
              </a:rPr>
              <a:t>83 Closed Access</a:t>
            </a:r>
            <a:endParaRPr sz="2800" b="1" i="0" u="none" strike="noStrike" cap="none" dirty="0">
              <a:solidFill>
                <a:srgbClr val="F7CAAC"/>
              </a:solidFill>
              <a:latin typeface="Calibri"/>
              <a:ea typeface="Calibri"/>
              <a:cs typeface="Calibri"/>
              <a:sym typeface="Calibri"/>
            </a:endParaRPr>
          </a:p>
        </p:txBody>
      </p:sp>
    </p:spTree>
    <p:extLst>
      <p:ext uri="{BB962C8B-B14F-4D97-AF65-F5344CB8AC3E}">
        <p14:creationId xmlns:p14="http://schemas.microsoft.com/office/powerpoint/2010/main" val="316542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6"/>
        <p:cNvGrpSpPr/>
        <p:nvPr/>
      </p:nvGrpSpPr>
      <p:grpSpPr>
        <a:xfrm>
          <a:off x="0" y="0"/>
          <a:ext cx="0" cy="0"/>
          <a:chOff x="0" y="0"/>
          <a:chExt cx="0" cy="0"/>
        </a:xfrm>
      </p:grpSpPr>
      <p:grpSp>
        <p:nvGrpSpPr>
          <p:cNvPr id="467" name="Google Shape;467;p10"/>
          <p:cNvGrpSpPr/>
          <p:nvPr/>
        </p:nvGrpSpPr>
        <p:grpSpPr>
          <a:xfrm>
            <a:off x="2833974" y="1177374"/>
            <a:ext cx="6436143" cy="4480495"/>
            <a:chOff x="2098416" y="1017725"/>
            <a:chExt cx="5016754" cy="3492393"/>
          </a:xfrm>
        </p:grpSpPr>
        <p:sp>
          <p:nvSpPr>
            <p:cNvPr id="468" name="Google Shape;468;p10"/>
            <p:cNvSpPr txBox="1"/>
            <p:nvPr/>
          </p:nvSpPr>
          <p:spPr>
            <a:xfrm>
              <a:off x="3355581" y="1017725"/>
              <a:ext cx="2432837" cy="307777"/>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MATERIALS</a:t>
              </a:r>
              <a:endParaRPr sz="1400" b="0" i="0" u="none" strike="noStrike" cap="none">
                <a:solidFill>
                  <a:srgbClr val="000000"/>
                </a:solidFill>
                <a:latin typeface="Arial"/>
                <a:ea typeface="Arial"/>
                <a:cs typeface="Arial"/>
                <a:sym typeface="Arial"/>
              </a:endParaRPr>
            </a:p>
          </p:txBody>
        </p:sp>
        <p:pic>
          <p:nvPicPr>
            <p:cNvPr id="469" name="Google Shape;469;p10"/>
            <p:cNvPicPr preferRelativeResize="0"/>
            <p:nvPr/>
          </p:nvPicPr>
          <p:blipFill rotWithShape="1">
            <a:blip r:embed="rId4">
              <a:alphaModFix/>
            </a:blip>
            <a:srcRect/>
            <a:stretch/>
          </p:blipFill>
          <p:spPr>
            <a:xfrm>
              <a:off x="4051571" y="2051321"/>
              <a:ext cx="1040858" cy="1040858"/>
            </a:xfrm>
            <a:prstGeom prst="rect">
              <a:avLst/>
            </a:prstGeom>
            <a:noFill/>
            <a:ln>
              <a:noFill/>
            </a:ln>
          </p:spPr>
        </p:pic>
        <p:cxnSp>
          <p:nvCxnSpPr>
            <p:cNvPr id="470" name="Google Shape;470;p10"/>
            <p:cNvCxnSpPr/>
            <p:nvPr/>
          </p:nvCxnSpPr>
          <p:spPr>
            <a:xfrm rot="10800000">
              <a:off x="3355581" y="2200871"/>
              <a:ext cx="755226" cy="253709"/>
            </a:xfrm>
            <a:prstGeom prst="straightConnector1">
              <a:avLst/>
            </a:prstGeom>
            <a:noFill/>
            <a:ln w="28575" cap="flat" cmpd="sng">
              <a:solidFill>
                <a:srgbClr val="000000"/>
              </a:solidFill>
              <a:prstDash val="solid"/>
              <a:round/>
              <a:headEnd type="none" w="sm" len="sm"/>
              <a:tailEnd type="triangle" w="med" len="med"/>
            </a:ln>
          </p:spPr>
        </p:cxnSp>
        <p:sp>
          <p:nvSpPr>
            <p:cNvPr id="471" name="Google Shape;471;p10"/>
            <p:cNvSpPr/>
            <p:nvPr/>
          </p:nvSpPr>
          <p:spPr>
            <a:xfrm>
              <a:off x="4030655" y="1477980"/>
              <a:ext cx="814462" cy="232618"/>
            </a:xfrm>
            <a:prstGeom prst="snip2DiagRect">
              <a:avLst>
                <a:gd name="adj1" fmla="val 0"/>
                <a:gd name="adj2" fmla="val 16667"/>
              </a:avLst>
            </a:prstGeom>
            <a:solidFill>
              <a:srgbClr val="4285F4"/>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Article</a:t>
              </a:r>
              <a:endParaRPr sz="1400" b="0" i="0" u="none" strike="noStrike" cap="none">
                <a:solidFill>
                  <a:srgbClr val="FFFFFF"/>
                </a:solidFill>
                <a:latin typeface="Arial"/>
                <a:ea typeface="Arial"/>
                <a:cs typeface="Arial"/>
                <a:sym typeface="Arial"/>
              </a:endParaRPr>
            </a:p>
          </p:txBody>
        </p:sp>
        <p:cxnSp>
          <p:nvCxnSpPr>
            <p:cNvPr id="472" name="Google Shape;472;p10"/>
            <p:cNvCxnSpPr/>
            <p:nvPr/>
          </p:nvCxnSpPr>
          <p:spPr>
            <a:xfrm flipH="1">
              <a:off x="3355581" y="2688921"/>
              <a:ext cx="707817" cy="49276"/>
            </a:xfrm>
            <a:prstGeom prst="straightConnector1">
              <a:avLst/>
            </a:prstGeom>
            <a:noFill/>
            <a:ln w="28575" cap="flat" cmpd="sng">
              <a:solidFill>
                <a:srgbClr val="000000"/>
              </a:solidFill>
              <a:prstDash val="solid"/>
              <a:round/>
              <a:headEnd type="none" w="sm" len="sm"/>
              <a:tailEnd type="triangle" w="med" len="med"/>
            </a:ln>
          </p:spPr>
        </p:cxnSp>
        <p:sp>
          <p:nvSpPr>
            <p:cNvPr id="473" name="Google Shape;473;p10"/>
            <p:cNvSpPr/>
            <p:nvPr/>
          </p:nvSpPr>
          <p:spPr>
            <a:xfrm>
              <a:off x="2373959" y="2077406"/>
              <a:ext cx="814463" cy="232633"/>
            </a:xfrm>
            <a:prstGeom prst="snip2DiagRect">
              <a:avLst>
                <a:gd name="adj1" fmla="val 0"/>
                <a:gd name="adj2" fmla="val 16667"/>
              </a:avLst>
            </a:prstGeom>
            <a:solidFill>
              <a:srgbClr val="FFAB40"/>
            </a:solidFill>
            <a:ln w="25400" cap="flat" cmpd="sng">
              <a:solidFill>
                <a:srgbClr val="6B48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Book</a:t>
              </a:r>
              <a:endParaRPr sz="1400" b="0" i="0" u="none" strike="noStrike" cap="none">
                <a:solidFill>
                  <a:srgbClr val="FFFFFF"/>
                </a:solidFill>
                <a:latin typeface="Arial"/>
                <a:ea typeface="Arial"/>
                <a:cs typeface="Arial"/>
                <a:sym typeface="Arial"/>
              </a:endParaRPr>
            </a:p>
          </p:txBody>
        </p:sp>
        <p:cxnSp>
          <p:nvCxnSpPr>
            <p:cNvPr id="474" name="Google Shape;474;p10"/>
            <p:cNvCxnSpPr/>
            <p:nvPr/>
          </p:nvCxnSpPr>
          <p:spPr>
            <a:xfrm flipH="1">
              <a:off x="3432516" y="2972538"/>
              <a:ext cx="642505" cy="520023"/>
            </a:xfrm>
            <a:prstGeom prst="straightConnector1">
              <a:avLst/>
            </a:prstGeom>
            <a:noFill/>
            <a:ln w="28575" cap="flat" cmpd="sng">
              <a:solidFill>
                <a:srgbClr val="000000"/>
              </a:solidFill>
              <a:prstDash val="solid"/>
              <a:round/>
              <a:headEnd type="none" w="sm" len="sm"/>
              <a:tailEnd type="triangle" w="med" len="med"/>
            </a:ln>
          </p:spPr>
        </p:cxnSp>
        <p:sp>
          <p:nvSpPr>
            <p:cNvPr id="475" name="Google Shape;475;p10"/>
            <p:cNvSpPr/>
            <p:nvPr/>
          </p:nvSpPr>
          <p:spPr>
            <a:xfrm>
              <a:off x="2098416" y="2588076"/>
              <a:ext cx="1165383" cy="390341"/>
            </a:xfrm>
            <a:prstGeom prst="snip2DiagRect">
              <a:avLst>
                <a:gd name="adj1" fmla="val 0"/>
                <a:gd name="adj2" fmla="val 16667"/>
              </a:avLst>
            </a:prstGeom>
            <a:solidFill>
              <a:srgbClr val="0097A7"/>
            </a:solidFill>
            <a:ln w="25400" cap="flat" cmpd="sng">
              <a:solidFill>
                <a:srgbClr val="003F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Book Section</a:t>
              </a:r>
              <a:br>
                <a:rPr lang="en-MY" sz="1200" b="0" i="0" u="none" strike="noStrike" cap="none">
                  <a:solidFill>
                    <a:srgbClr val="FFFFFF"/>
                  </a:solidFill>
                  <a:latin typeface="Arial"/>
                  <a:ea typeface="Arial"/>
                  <a:cs typeface="Arial"/>
                  <a:sym typeface="Arial"/>
                </a:rPr>
              </a:br>
              <a:r>
                <a:rPr lang="en-MY" sz="1200" b="0" i="0" u="none" strike="noStrike" cap="none">
                  <a:solidFill>
                    <a:srgbClr val="FFFFFF"/>
                  </a:solidFill>
                  <a:latin typeface="Arial"/>
                  <a:ea typeface="Arial"/>
                  <a:cs typeface="Arial"/>
                  <a:sym typeface="Arial"/>
                </a:rPr>
                <a:t> / Chapter</a:t>
              </a:r>
              <a:endParaRPr sz="1400" b="0" i="0" u="none" strike="noStrike" cap="none">
                <a:solidFill>
                  <a:srgbClr val="000000"/>
                </a:solidFill>
                <a:latin typeface="Arial"/>
                <a:ea typeface="Arial"/>
                <a:cs typeface="Arial"/>
                <a:sym typeface="Arial"/>
              </a:endParaRPr>
            </a:p>
          </p:txBody>
        </p:sp>
        <p:cxnSp>
          <p:nvCxnSpPr>
            <p:cNvPr id="476" name="Google Shape;476;p10"/>
            <p:cNvCxnSpPr/>
            <p:nvPr/>
          </p:nvCxnSpPr>
          <p:spPr>
            <a:xfrm flipH="1">
              <a:off x="4305022" y="3242532"/>
              <a:ext cx="51349" cy="775488"/>
            </a:xfrm>
            <a:prstGeom prst="straightConnector1">
              <a:avLst/>
            </a:prstGeom>
            <a:noFill/>
            <a:ln w="28575" cap="flat" cmpd="sng">
              <a:solidFill>
                <a:srgbClr val="000000"/>
              </a:solidFill>
              <a:prstDash val="solid"/>
              <a:round/>
              <a:headEnd type="none" w="sm" len="sm"/>
              <a:tailEnd type="triangle" w="med" len="med"/>
            </a:ln>
          </p:spPr>
        </p:cxnSp>
        <p:sp>
          <p:nvSpPr>
            <p:cNvPr id="477" name="Google Shape;477;p10"/>
            <p:cNvSpPr/>
            <p:nvPr/>
          </p:nvSpPr>
          <p:spPr>
            <a:xfrm>
              <a:off x="3703576" y="4119778"/>
              <a:ext cx="1040858" cy="390340"/>
            </a:xfrm>
            <a:prstGeom prst="snip2DiagRect">
              <a:avLst>
                <a:gd name="adj1" fmla="val 0"/>
                <a:gd name="adj2" fmla="val 16667"/>
              </a:avLst>
            </a:prstGeom>
            <a:solidFill>
              <a:srgbClr val="575757"/>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Conference Paper</a:t>
              </a:r>
              <a:endParaRPr sz="1400" b="0" i="0" u="none" strike="noStrike" cap="none">
                <a:solidFill>
                  <a:srgbClr val="000000"/>
                </a:solidFill>
                <a:latin typeface="Arial"/>
                <a:ea typeface="Arial"/>
                <a:cs typeface="Arial"/>
                <a:sym typeface="Arial"/>
              </a:endParaRPr>
            </a:p>
          </p:txBody>
        </p:sp>
        <p:cxnSp>
          <p:nvCxnSpPr>
            <p:cNvPr id="478" name="Google Shape;478;p10"/>
            <p:cNvCxnSpPr/>
            <p:nvPr/>
          </p:nvCxnSpPr>
          <p:spPr>
            <a:xfrm>
              <a:off x="4717558" y="3265026"/>
              <a:ext cx="428445" cy="550216"/>
            </a:xfrm>
            <a:prstGeom prst="straightConnector1">
              <a:avLst/>
            </a:prstGeom>
            <a:noFill/>
            <a:ln w="28575" cap="flat" cmpd="sng">
              <a:solidFill>
                <a:srgbClr val="000000"/>
              </a:solidFill>
              <a:prstDash val="solid"/>
              <a:round/>
              <a:headEnd type="none" w="sm" len="sm"/>
              <a:tailEnd type="triangle" w="med" len="med"/>
            </a:ln>
          </p:spPr>
        </p:cxnSp>
        <p:sp>
          <p:nvSpPr>
            <p:cNvPr id="479" name="Google Shape;479;p10"/>
            <p:cNvSpPr/>
            <p:nvPr/>
          </p:nvSpPr>
          <p:spPr>
            <a:xfrm>
              <a:off x="4845117" y="3924608"/>
              <a:ext cx="943301" cy="390340"/>
            </a:xfrm>
            <a:prstGeom prst="snip2DiagRect">
              <a:avLst>
                <a:gd name="adj1" fmla="val 0"/>
                <a:gd name="adj2" fmla="val 16667"/>
              </a:avLst>
            </a:prstGeom>
            <a:solidFill>
              <a:srgbClr val="00B0F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Inaugural Lecture</a:t>
              </a:r>
              <a:endParaRPr sz="1400" b="0" i="0" u="none" strike="noStrike" cap="none">
                <a:solidFill>
                  <a:srgbClr val="000000"/>
                </a:solidFill>
                <a:latin typeface="Arial"/>
                <a:ea typeface="Arial"/>
                <a:cs typeface="Arial"/>
                <a:sym typeface="Arial"/>
              </a:endParaRPr>
            </a:p>
          </p:txBody>
        </p:sp>
        <p:cxnSp>
          <p:nvCxnSpPr>
            <p:cNvPr id="480" name="Google Shape;480;p10"/>
            <p:cNvCxnSpPr/>
            <p:nvPr/>
          </p:nvCxnSpPr>
          <p:spPr>
            <a:xfrm>
              <a:off x="5146003" y="3101814"/>
              <a:ext cx="660593" cy="326423"/>
            </a:xfrm>
            <a:prstGeom prst="straightConnector1">
              <a:avLst/>
            </a:prstGeom>
            <a:noFill/>
            <a:ln w="28575" cap="flat" cmpd="sng">
              <a:solidFill>
                <a:srgbClr val="000000"/>
              </a:solidFill>
              <a:prstDash val="solid"/>
              <a:round/>
              <a:headEnd type="none" w="sm" len="sm"/>
              <a:tailEnd type="triangle" w="med" len="med"/>
            </a:ln>
          </p:spPr>
        </p:cxnSp>
        <p:sp>
          <p:nvSpPr>
            <p:cNvPr id="481" name="Google Shape;481;p10"/>
            <p:cNvSpPr/>
            <p:nvPr/>
          </p:nvSpPr>
          <p:spPr>
            <a:xfrm>
              <a:off x="5894030" y="3326458"/>
              <a:ext cx="943301" cy="390340"/>
            </a:xfrm>
            <a:prstGeom prst="snip2DiagRect">
              <a:avLst>
                <a:gd name="adj1" fmla="val 0"/>
                <a:gd name="adj2" fmla="val 16667"/>
              </a:avLst>
            </a:prstGeom>
            <a:solidFill>
              <a:srgbClr val="7030A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Journal / Bulletin</a:t>
              </a:r>
              <a:endParaRPr sz="1400" b="0" i="0" u="none" strike="noStrike" cap="none">
                <a:solidFill>
                  <a:srgbClr val="000000"/>
                </a:solidFill>
                <a:latin typeface="Arial"/>
                <a:ea typeface="Arial"/>
                <a:cs typeface="Arial"/>
                <a:sym typeface="Arial"/>
              </a:endParaRPr>
            </a:p>
          </p:txBody>
        </p:sp>
        <p:cxnSp>
          <p:nvCxnSpPr>
            <p:cNvPr id="482" name="Google Shape;482;p10"/>
            <p:cNvCxnSpPr/>
            <p:nvPr/>
          </p:nvCxnSpPr>
          <p:spPr>
            <a:xfrm>
              <a:off x="5266321" y="2571750"/>
              <a:ext cx="627709" cy="211497"/>
            </a:xfrm>
            <a:prstGeom prst="straightConnector1">
              <a:avLst/>
            </a:prstGeom>
            <a:noFill/>
            <a:ln w="28575" cap="flat" cmpd="sng">
              <a:solidFill>
                <a:srgbClr val="000000"/>
              </a:solidFill>
              <a:prstDash val="solid"/>
              <a:round/>
              <a:headEnd type="none" w="sm" len="sm"/>
              <a:tailEnd type="triangle" w="med" len="med"/>
            </a:ln>
          </p:spPr>
        </p:cxnSp>
        <p:sp>
          <p:nvSpPr>
            <p:cNvPr id="483" name="Google Shape;483;p10"/>
            <p:cNvSpPr/>
            <p:nvPr/>
          </p:nvSpPr>
          <p:spPr>
            <a:xfrm>
              <a:off x="5964935" y="2665994"/>
              <a:ext cx="1150235" cy="390340"/>
            </a:xfrm>
            <a:prstGeom prst="snip2DiagRect">
              <a:avLst>
                <a:gd name="adj1" fmla="val 0"/>
                <a:gd name="adj2" fmla="val 16667"/>
              </a:avLst>
            </a:prstGeom>
            <a:solidFill>
              <a:srgbClr val="F6821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Magazine / Newsletter</a:t>
              </a:r>
              <a:endParaRPr sz="1400" b="0" i="0" u="none" strike="noStrike" cap="none">
                <a:solidFill>
                  <a:srgbClr val="000000"/>
                </a:solidFill>
                <a:latin typeface="Arial"/>
                <a:ea typeface="Arial"/>
                <a:cs typeface="Arial"/>
                <a:sym typeface="Arial"/>
              </a:endParaRPr>
            </a:p>
          </p:txBody>
        </p:sp>
        <p:sp>
          <p:nvSpPr>
            <p:cNvPr id="484" name="Google Shape;484;p10"/>
            <p:cNvSpPr/>
            <p:nvPr/>
          </p:nvSpPr>
          <p:spPr>
            <a:xfrm>
              <a:off x="5740563" y="1981024"/>
              <a:ext cx="1150235" cy="232633"/>
            </a:xfrm>
            <a:prstGeom prst="snip2DiagRect">
              <a:avLst>
                <a:gd name="adj1" fmla="val 0"/>
                <a:gd name="adj2" fmla="val 16667"/>
              </a:avLst>
            </a:prstGeom>
            <a:solidFill>
              <a:srgbClr val="00717D"/>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Newspaper</a:t>
              </a:r>
              <a:endParaRPr sz="1400" b="0" i="0" u="none" strike="noStrike" cap="none">
                <a:solidFill>
                  <a:srgbClr val="FFFFFF"/>
                </a:solidFill>
                <a:latin typeface="Arial"/>
                <a:ea typeface="Arial"/>
                <a:cs typeface="Arial"/>
                <a:sym typeface="Arial"/>
              </a:endParaRPr>
            </a:p>
          </p:txBody>
        </p:sp>
        <p:cxnSp>
          <p:nvCxnSpPr>
            <p:cNvPr id="485" name="Google Shape;485;p10"/>
            <p:cNvCxnSpPr/>
            <p:nvPr/>
          </p:nvCxnSpPr>
          <p:spPr>
            <a:xfrm rot="10800000" flipH="1">
              <a:off x="5146003" y="2103092"/>
              <a:ext cx="533956" cy="195558"/>
            </a:xfrm>
            <a:prstGeom prst="straightConnector1">
              <a:avLst/>
            </a:prstGeom>
            <a:noFill/>
            <a:ln w="28575" cap="flat" cmpd="sng">
              <a:solidFill>
                <a:srgbClr val="000000"/>
              </a:solidFill>
              <a:prstDash val="solid"/>
              <a:round/>
              <a:headEnd type="none" w="sm" len="sm"/>
              <a:tailEnd type="triangle" w="med" len="med"/>
            </a:ln>
          </p:spPr>
        </p:cxnSp>
        <p:sp>
          <p:nvSpPr>
            <p:cNvPr id="486" name="Google Shape;486;p10"/>
            <p:cNvSpPr/>
            <p:nvPr/>
          </p:nvSpPr>
          <p:spPr>
            <a:xfrm>
              <a:off x="2238564" y="3428237"/>
              <a:ext cx="1150235" cy="232633"/>
            </a:xfrm>
            <a:prstGeom prst="snip2DiagRect">
              <a:avLst>
                <a:gd name="adj1" fmla="val 0"/>
                <a:gd name="adj2" fmla="val 16667"/>
              </a:avLst>
            </a:prstGeom>
            <a:solidFill>
              <a:srgbClr val="91A00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FFFFFF"/>
                  </a:solidFill>
                  <a:latin typeface="Arial"/>
                  <a:ea typeface="Arial"/>
                  <a:cs typeface="Arial"/>
                  <a:sym typeface="Arial"/>
                </a:rPr>
                <a:t>Patent</a:t>
              </a:r>
              <a:endParaRPr sz="1400" b="0" i="0" u="none" strike="noStrike" cap="none">
                <a:solidFill>
                  <a:srgbClr val="FFFFFF"/>
                </a:solidFill>
                <a:latin typeface="Arial"/>
                <a:ea typeface="Arial"/>
                <a:cs typeface="Arial"/>
                <a:sym typeface="Arial"/>
              </a:endParaRPr>
            </a:p>
          </p:txBody>
        </p:sp>
        <p:cxnSp>
          <p:nvCxnSpPr>
            <p:cNvPr id="487" name="Google Shape;487;p10"/>
            <p:cNvCxnSpPr/>
            <p:nvPr/>
          </p:nvCxnSpPr>
          <p:spPr>
            <a:xfrm rot="10800000">
              <a:off x="4477456" y="1754432"/>
              <a:ext cx="0" cy="308245"/>
            </a:xfrm>
            <a:prstGeom prst="straightConnector1">
              <a:avLst/>
            </a:prstGeom>
            <a:noFill/>
            <a:ln w="28575" cap="flat" cmpd="sng">
              <a:solidFill>
                <a:srgbClr val="000000"/>
              </a:solidFill>
              <a:prstDash val="solid"/>
              <a:round/>
              <a:headEnd type="none" w="sm" len="sm"/>
              <a:tailEnd type="triangle" w="med" len="med"/>
            </a:ln>
          </p:spPr>
        </p:cxnSp>
      </p:grpSp>
      <p:sp>
        <p:nvSpPr>
          <p:cNvPr id="488" name="Google Shape;488;p10"/>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9"/>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
        <p:nvSpPr>
          <p:cNvPr id="494" name="Google Shape;494;p39"/>
          <p:cNvSpPr txBox="1"/>
          <p:nvPr/>
        </p:nvSpPr>
        <p:spPr>
          <a:xfrm>
            <a:off x="4259485" y="1471147"/>
            <a:ext cx="3761772" cy="307777"/>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Versions of an Article</a:t>
            </a:r>
            <a:endParaRPr sz="1400" b="0" i="0" u="none" strike="noStrike" cap="none">
              <a:solidFill>
                <a:srgbClr val="000000"/>
              </a:solidFill>
              <a:latin typeface="Arial"/>
              <a:ea typeface="Arial"/>
              <a:cs typeface="Arial"/>
              <a:sym typeface="Arial"/>
            </a:endParaRPr>
          </a:p>
        </p:txBody>
      </p:sp>
      <p:pic>
        <p:nvPicPr>
          <p:cNvPr id="495" name="Google Shape;495;p39"/>
          <p:cNvPicPr preferRelativeResize="0"/>
          <p:nvPr/>
        </p:nvPicPr>
        <p:blipFill rotWithShape="1">
          <a:blip r:embed="rId3">
            <a:alphaModFix/>
          </a:blip>
          <a:srcRect/>
          <a:stretch/>
        </p:blipFill>
        <p:spPr>
          <a:xfrm>
            <a:off x="464917" y="2004093"/>
            <a:ext cx="4056388" cy="363384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96" name="Google Shape;496;p39"/>
          <p:cNvSpPr/>
          <p:nvPr/>
        </p:nvSpPr>
        <p:spPr>
          <a:xfrm>
            <a:off x="4822247" y="2004093"/>
            <a:ext cx="3951364" cy="391862"/>
          </a:xfrm>
          <a:prstGeom prst="snip2DiagRect">
            <a:avLst>
              <a:gd name="adj1" fmla="val 0"/>
              <a:gd name="adj2" fmla="val 16667"/>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51"/>
              <a:buFont typeface="Arial"/>
              <a:buNone/>
            </a:pPr>
            <a:r>
              <a:rPr lang="en-MY" sz="2000" b="1" i="0" u="none" strike="noStrike" cap="none">
                <a:solidFill>
                  <a:schemeClr val="lt1"/>
                </a:solidFill>
                <a:latin typeface="Play"/>
                <a:ea typeface="Play"/>
                <a:cs typeface="Play"/>
                <a:sym typeface="Play"/>
              </a:rPr>
              <a:t>SUBMITTED / PREPRINTED</a:t>
            </a:r>
            <a:endParaRPr sz="2000" b="0" i="0" u="none" strike="noStrike" cap="none">
              <a:solidFill>
                <a:schemeClr val="lt1"/>
              </a:solidFill>
              <a:latin typeface="Arial"/>
              <a:ea typeface="Arial"/>
              <a:cs typeface="Arial"/>
              <a:sym typeface="Arial"/>
            </a:endParaRPr>
          </a:p>
        </p:txBody>
      </p:sp>
      <p:sp>
        <p:nvSpPr>
          <p:cNvPr id="497" name="Google Shape;497;p39"/>
          <p:cNvSpPr/>
          <p:nvPr/>
        </p:nvSpPr>
        <p:spPr>
          <a:xfrm>
            <a:off x="4822247" y="2476978"/>
            <a:ext cx="6671415" cy="3067291"/>
          </a:xfrm>
          <a:prstGeom prst="snip1Rect">
            <a:avLst>
              <a:gd name="adj" fmla="val 16667"/>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MY" sz="1400" b="0" i="0" u="none" strike="noStrike" cap="none">
                <a:solidFill>
                  <a:srgbClr val="414141"/>
                </a:solidFill>
                <a:highlight>
                  <a:srgbClr val="FFFFFF"/>
                </a:highlight>
                <a:latin typeface="Roboto"/>
                <a:ea typeface="Roboto"/>
                <a:cs typeface="Roboto"/>
                <a:sym typeface="Roboto"/>
              </a:rPr>
              <a:t>Draft of the manuscript </a:t>
            </a:r>
            <a:r>
              <a:rPr lang="en-MY" sz="1400" b="1" i="0" u="none" strike="noStrike" cap="none">
                <a:solidFill>
                  <a:srgbClr val="414141"/>
                </a:solidFill>
                <a:highlight>
                  <a:srgbClr val="FFFFFF"/>
                </a:highlight>
                <a:latin typeface="Roboto"/>
                <a:ea typeface="Roboto"/>
                <a:cs typeface="Roboto"/>
                <a:sym typeface="Roboto"/>
              </a:rPr>
              <a:t>before</a:t>
            </a:r>
            <a:r>
              <a:rPr lang="en-MY" sz="1400" b="0" i="0" u="none" strike="noStrike" cap="none">
                <a:solidFill>
                  <a:srgbClr val="414141"/>
                </a:solidFill>
                <a:highlight>
                  <a:srgbClr val="FFFFFF"/>
                </a:highlight>
                <a:latin typeface="Roboto"/>
                <a:ea typeface="Roboto"/>
                <a:cs typeface="Roboto"/>
                <a:sym typeface="Roboto"/>
              </a:rPr>
              <a:t> formal peer-review, or the first version sent to the journal for consideration.</a:t>
            </a:r>
            <a:endParaRPr/>
          </a:p>
          <a:p>
            <a:pPr marL="0" marR="0" lvl="0" indent="0" algn="l" rtl="0">
              <a:lnSpc>
                <a:spcPct val="100000"/>
              </a:lnSpc>
              <a:spcBef>
                <a:spcPts val="0"/>
              </a:spcBef>
              <a:spcAft>
                <a:spcPts val="0"/>
              </a:spcAft>
              <a:buNone/>
            </a:pPr>
            <a:endParaRPr sz="1400" b="0" i="0" u="none" strike="noStrike" cap="none">
              <a:solidFill>
                <a:srgbClr val="414141"/>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None/>
            </a:pPr>
            <a:r>
              <a:rPr lang="en-MY" sz="1400" b="1" i="0" u="none" strike="noStrike" cap="none">
                <a:solidFill>
                  <a:srgbClr val="414141"/>
                </a:solidFill>
                <a:highlight>
                  <a:srgbClr val="FFFFFF"/>
                </a:highlight>
                <a:latin typeface="Roboto"/>
                <a:ea typeface="Roboto"/>
                <a:cs typeface="Roboto"/>
                <a:sym typeface="Roboto"/>
              </a:rPr>
              <a:t>APPEARANCE: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Unformatted</a:t>
            </a:r>
            <a:r>
              <a:rPr lang="en-MY" sz="1400" b="0" i="0" u="none" strike="noStrike" cap="none">
                <a:solidFill>
                  <a:srgbClr val="414141"/>
                </a:solidFill>
                <a:highlight>
                  <a:srgbClr val="FFFFFF"/>
                </a:highlight>
                <a:latin typeface="Roboto"/>
                <a:ea typeface="Roboto"/>
                <a:cs typeface="Roboto"/>
                <a:sym typeface="Roboto"/>
              </a:rPr>
              <a:t> – The document is unformatted, with the font, line spacing, and overall style reflecting the author’s personal preferences rather than any formal guidelines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Draft</a:t>
            </a:r>
            <a:r>
              <a:rPr lang="en-MY" sz="1400" b="0" i="0" u="none" strike="noStrike" cap="none">
                <a:solidFill>
                  <a:srgbClr val="414141"/>
                </a:solidFill>
                <a:highlight>
                  <a:srgbClr val="FFFFFF"/>
                </a:highlight>
                <a:latin typeface="Roboto"/>
                <a:ea typeface="Roboto"/>
                <a:cs typeface="Roboto"/>
                <a:sym typeface="Roboto"/>
              </a:rPr>
              <a:t> – The manuscript is in a draft state, with content that is often raw and subject to further revision during the peer review process.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Reference list </a:t>
            </a:r>
            <a:r>
              <a:rPr lang="en-MY" sz="1400" b="0" i="0" u="none" strike="noStrike" cap="none">
                <a:solidFill>
                  <a:srgbClr val="414141"/>
                </a:solidFill>
                <a:highlight>
                  <a:srgbClr val="FFFFFF"/>
                </a:highlight>
                <a:latin typeface="Roboto"/>
                <a:ea typeface="Roboto"/>
                <a:cs typeface="Roboto"/>
                <a:sym typeface="Roboto"/>
              </a:rPr>
              <a:t>– T</a:t>
            </a:r>
            <a:r>
              <a:rPr lang="en-MY" sz="1400" b="0" i="0" u="none" strike="noStrike" cap="none">
                <a:solidFill>
                  <a:schemeClr val="dk1"/>
                </a:solidFill>
                <a:latin typeface="Arial"/>
                <a:ea typeface="Arial"/>
                <a:cs typeface="Arial"/>
                <a:sym typeface="Arial"/>
              </a:rPr>
              <a:t>he references are listed in a casual manner, often with minimal formatting, and may not yet adhere to the strict guidelines required by the final publication.</a:t>
            </a:r>
            <a:endParaRPr sz="1400" b="0" i="0" u="none" strike="noStrike" cap="none">
              <a:solidFill>
                <a:srgbClr val="414141"/>
              </a:solidFill>
              <a:highlight>
                <a:srgbClr val="FFFFFF"/>
              </a:highlight>
              <a:latin typeface="Roboto"/>
              <a:ea typeface="Roboto"/>
              <a:cs typeface="Roboto"/>
              <a:sym typeface="Roboto"/>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414141"/>
              </a:solidFill>
              <a:highlight>
                <a:srgbClr val="FFFFFF"/>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0"/>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
        <p:nvSpPr>
          <p:cNvPr id="503" name="Google Shape;503;p40"/>
          <p:cNvSpPr/>
          <p:nvPr/>
        </p:nvSpPr>
        <p:spPr>
          <a:xfrm>
            <a:off x="4206590" y="1072353"/>
            <a:ext cx="3951364" cy="698574"/>
          </a:xfrm>
          <a:prstGeom prst="snip2DiagRect">
            <a:avLst>
              <a:gd name="adj1" fmla="val 0"/>
              <a:gd name="adj2" fmla="val 16667"/>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51"/>
              <a:buFont typeface="Arial"/>
              <a:buNone/>
            </a:pPr>
            <a:r>
              <a:rPr lang="en-MY" sz="2000" b="1" i="0" u="none" strike="noStrike" cap="none">
                <a:solidFill>
                  <a:schemeClr val="lt1"/>
                </a:solidFill>
                <a:latin typeface="Play"/>
                <a:ea typeface="Play"/>
                <a:cs typeface="Play"/>
                <a:sym typeface="Play"/>
              </a:rPr>
              <a:t>SUBMITTED / PREPRINTED</a:t>
            </a:r>
            <a:br>
              <a:rPr lang="en-MY" sz="2000" b="1" i="0" u="none" strike="noStrike" cap="none">
                <a:solidFill>
                  <a:schemeClr val="lt1"/>
                </a:solidFill>
                <a:latin typeface="Play"/>
                <a:ea typeface="Play"/>
                <a:cs typeface="Play"/>
                <a:sym typeface="Play"/>
              </a:rPr>
            </a:br>
            <a:r>
              <a:rPr lang="en-MY" sz="2000" b="1" i="0" u="none" strike="noStrike" cap="none">
                <a:solidFill>
                  <a:schemeClr val="lt1"/>
                </a:solidFill>
                <a:latin typeface="Play"/>
                <a:ea typeface="Play"/>
                <a:cs typeface="Play"/>
                <a:sym typeface="Play"/>
              </a:rPr>
              <a:t>EXAMPLES</a:t>
            </a:r>
            <a:endParaRPr sz="2000" b="0" i="0" u="none" strike="noStrike" cap="none">
              <a:solidFill>
                <a:schemeClr val="lt1"/>
              </a:solidFill>
              <a:latin typeface="Arial"/>
              <a:ea typeface="Arial"/>
              <a:cs typeface="Arial"/>
              <a:sym typeface="Arial"/>
            </a:endParaRPr>
          </a:p>
        </p:txBody>
      </p:sp>
      <p:pic>
        <p:nvPicPr>
          <p:cNvPr id="504" name="Google Shape;504;p40"/>
          <p:cNvPicPr preferRelativeResize="0"/>
          <p:nvPr/>
        </p:nvPicPr>
        <p:blipFill rotWithShape="1">
          <a:blip r:embed="rId3">
            <a:alphaModFix/>
          </a:blip>
          <a:srcRect/>
          <a:stretch/>
        </p:blipFill>
        <p:spPr>
          <a:xfrm>
            <a:off x="1835700" y="2079600"/>
            <a:ext cx="2657515" cy="329878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05" name="Google Shape;505;p40"/>
          <p:cNvSpPr txBox="1"/>
          <p:nvPr/>
        </p:nvSpPr>
        <p:spPr>
          <a:xfrm>
            <a:off x="1548616" y="5527182"/>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https://doi.org/10.21203/rs.3.rs-107265/v1</a:t>
            </a:r>
            <a:endParaRPr sz="1050" b="1" i="0" u="none" strike="noStrike" cap="none">
              <a:solidFill>
                <a:srgbClr val="000000"/>
              </a:solidFill>
              <a:latin typeface="Arial"/>
              <a:ea typeface="Arial"/>
              <a:cs typeface="Arial"/>
              <a:sym typeface="Arial"/>
            </a:endParaRPr>
          </a:p>
        </p:txBody>
      </p:sp>
      <p:pic>
        <p:nvPicPr>
          <p:cNvPr id="506" name="Google Shape;506;p40"/>
          <p:cNvPicPr preferRelativeResize="0"/>
          <p:nvPr/>
        </p:nvPicPr>
        <p:blipFill rotWithShape="1">
          <a:blip r:embed="rId5">
            <a:alphaModFix/>
          </a:blip>
          <a:srcRect/>
          <a:stretch/>
        </p:blipFill>
        <p:spPr>
          <a:xfrm>
            <a:off x="4831992" y="2079600"/>
            <a:ext cx="2599743" cy="329878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07" name="Google Shape;507;p40"/>
          <p:cNvSpPr txBox="1"/>
          <p:nvPr/>
        </p:nvSpPr>
        <p:spPr>
          <a:xfrm>
            <a:off x="4516022" y="5531731"/>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https://doi.org/10.21203/rs.3.rs-4782550/v1</a:t>
            </a:r>
            <a:endParaRPr sz="1050" b="1" i="0" u="none" strike="noStrike" cap="none">
              <a:solidFill>
                <a:srgbClr val="000000"/>
              </a:solidFill>
              <a:latin typeface="Arial"/>
              <a:ea typeface="Arial"/>
              <a:cs typeface="Arial"/>
              <a:sym typeface="Arial"/>
            </a:endParaRPr>
          </a:p>
        </p:txBody>
      </p:sp>
      <p:pic>
        <p:nvPicPr>
          <p:cNvPr id="508" name="Google Shape;508;p40"/>
          <p:cNvPicPr preferRelativeResize="0"/>
          <p:nvPr/>
        </p:nvPicPr>
        <p:blipFill rotWithShape="1">
          <a:blip r:embed="rId7">
            <a:alphaModFix/>
          </a:blip>
          <a:srcRect/>
          <a:stretch/>
        </p:blipFill>
        <p:spPr>
          <a:xfrm>
            <a:off x="7747703" y="2019289"/>
            <a:ext cx="2985987" cy="336303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09" name="Google Shape;509;p40"/>
          <p:cNvSpPr txBox="1"/>
          <p:nvPr/>
        </p:nvSpPr>
        <p:spPr>
          <a:xfrm>
            <a:off x="7529919" y="5503730"/>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https://doi.org/10.5281/zenodo.1197399</a:t>
            </a:r>
            <a:endParaRPr sz="105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1"/>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
        <p:nvSpPr>
          <p:cNvPr id="515" name="Google Shape;515;p41"/>
          <p:cNvSpPr txBox="1"/>
          <p:nvPr/>
        </p:nvSpPr>
        <p:spPr>
          <a:xfrm>
            <a:off x="4259485" y="1471147"/>
            <a:ext cx="3761772" cy="307777"/>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Versions of an Article</a:t>
            </a:r>
            <a:endParaRPr sz="1400" b="0" i="0" u="none" strike="noStrike" cap="none">
              <a:solidFill>
                <a:srgbClr val="000000"/>
              </a:solidFill>
              <a:latin typeface="Arial"/>
              <a:ea typeface="Arial"/>
              <a:cs typeface="Arial"/>
              <a:sym typeface="Arial"/>
            </a:endParaRPr>
          </a:p>
        </p:txBody>
      </p:sp>
      <p:pic>
        <p:nvPicPr>
          <p:cNvPr id="516" name="Google Shape;516;p41"/>
          <p:cNvPicPr preferRelativeResize="0"/>
          <p:nvPr/>
        </p:nvPicPr>
        <p:blipFill rotWithShape="1">
          <a:blip r:embed="rId3">
            <a:alphaModFix/>
          </a:blip>
          <a:srcRect/>
          <a:stretch/>
        </p:blipFill>
        <p:spPr>
          <a:xfrm>
            <a:off x="466363" y="2005853"/>
            <a:ext cx="4057200" cy="3381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17" name="Google Shape;517;p41"/>
          <p:cNvSpPr/>
          <p:nvPr/>
        </p:nvSpPr>
        <p:spPr>
          <a:xfrm>
            <a:off x="4822247" y="2004093"/>
            <a:ext cx="3951364" cy="391862"/>
          </a:xfrm>
          <a:prstGeom prst="snip2DiagRect">
            <a:avLst>
              <a:gd name="adj1" fmla="val 0"/>
              <a:gd name="adj2" fmla="val 16667"/>
            </a:avLst>
          </a:prstGeom>
          <a:solidFill>
            <a:schemeClr val="accent2"/>
          </a:solidFill>
          <a:ln w="25400" cap="flat" cmpd="sng">
            <a:solidFill>
              <a:srgbClr val="64341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51"/>
              <a:buFont typeface="Arial"/>
              <a:buNone/>
            </a:pPr>
            <a:r>
              <a:rPr lang="en-MY" sz="2000" b="1" i="0" u="none" strike="noStrike" cap="none">
                <a:solidFill>
                  <a:schemeClr val="lt1"/>
                </a:solidFill>
                <a:latin typeface="Play"/>
                <a:ea typeface="Play"/>
                <a:cs typeface="Play"/>
                <a:sym typeface="Play"/>
              </a:rPr>
              <a:t>ACCEPTED / POSTPRINT</a:t>
            </a:r>
            <a:endParaRPr sz="2000" b="0" i="0" u="none" strike="noStrike" cap="none">
              <a:solidFill>
                <a:schemeClr val="lt1"/>
              </a:solidFill>
              <a:latin typeface="Arial"/>
              <a:ea typeface="Arial"/>
              <a:cs typeface="Arial"/>
              <a:sym typeface="Arial"/>
            </a:endParaRPr>
          </a:p>
        </p:txBody>
      </p:sp>
      <p:sp>
        <p:nvSpPr>
          <p:cNvPr id="518" name="Google Shape;518;p41"/>
          <p:cNvSpPr/>
          <p:nvPr/>
        </p:nvSpPr>
        <p:spPr>
          <a:xfrm>
            <a:off x="4822247" y="2476978"/>
            <a:ext cx="6671415" cy="3183042"/>
          </a:xfrm>
          <a:prstGeom prst="snip1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MY" sz="1400" b="0" i="0" u="none" strike="noStrike" cap="none">
                <a:solidFill>
                  <a:srgbClr val="414141"/>
                </a:solidFill>
                <a:highlight>
                  <a:srgbClr val="FFFFFF"/>
                </a:highlight>
                <a:latin typeface="Roboto"/>
                <a:ea typeface="Roboto"/>
                <a:cs typeface="Roboto"/>
                <a:sym typeface="Roboto"/>
              </a:rPr>
              <a:t>Final version of the manuscript after formal peer-review but before being type-set by the publisher. It contains all revisions made during the peer-review process.</a:t>
            </a:r>
            <a:endParaRPr/>
          </a:p>
          <a:p>
            <a:pPr marL="0" marR="0" lvl="0" indent="0" algn="l" rtl="0">
              <a:lnSpc>
                <a:spcPct val="100000"/>
              </a:lnSpc>
              <a:spcBef>
                <a:spcPts val="0"/>
              </a:spcBef>
              <a:spcAft>
                <a:spcPts val="0"/>
              </a:spcAft>
              <a:buNone/>
            </a:pPr>
            <a:endParaRPr sz="1400" b="0" i="0" u="none" strike="noStrike" cap="none">
              <a:solidFill>
                <a:srgbClr val="414141"/>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None/>
            </a:pPr>
            <a:r>
              <a:rPr lang="en-MY" sz="1400" b="1" i="0" u="none" strike="noStrike" cap="none">
                <a:solidFill>
                  <a:srgbClr val="414141"/>
                </a:solidFill>
                <a:highlight>
                  <a:srgbClr val="FFFFFF"/>
                </a:highlight>
                <a:latin typeface="Roboto"/>
                <a:ea typeface="Roboto"/>
                <a:cs typeface="Roboto"/>
                <a:sym typeface="Roboto"/>
              </a:rPr>
              <a:t>APPEARANCE: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Peer-reviewed and revised </a:t>
            </a:r>
            <a:r>
              <a:rPr lang="en-MY" sz="1400" b="0" i="0" u="none" strike="noStrike" cap="none">
                <a:solidFill>
                  <a:srgbClr val="414141"/>
                </a:solidFill>
                <a:highlight>
                  <a:srgbClr val="FFFFFF"/>
                </a:highlight>
                <a:latin typeface="Roboto"/>
                <a:ea typeface="Roboto"/>
                <a:cs typeface="Roboto"/>
                <a:sym typeface="Roboto"/>
              </a:rPr>
              <a:t>- The manuscript has undergone peer review, with content revised based on reviewer feedback. It is considered the final version by the author, pending any final formatting adjustments by the journal</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Branding</a:t>
            </a:r>
            <a:r>
              <a:rPr lang="en-MY" sz="1400" b="0" i="0" u="none" strike="noStrike" cap="none">
                <a:solidFill>
                  <a:srgbClr val="414141"/>
                </a:solidFill>
                <a:highlight>
                  <a:srgbClr val="FFFFFF"/>
                </a:highlight>
                <a:latin typeface="Roboto"/>
                <a:ea typeface="Roboto"/>
                <a:cs typeface="Roboto"/>
                <a:sym typeface="Roboto"/>
              </a:rPr>
              <a:t> – Typically no journal information and branding such as journal name, volume and issue.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Formatting</a:t>
            </a:r>
            <a:r>
              <a:rPr lang="en-MY" sz="1400" b="0" i="0" u="none" strike="noStrike" cap="none">
                <a:solidFill>
                  <a:srgbClr val="414141"/>
                </a:solidFill>
                <a:highlight>
                  <a:srgbClr val="FFFFFF"/>
                </a:highlight>
                <a:latin typeface="Roboto"/>
                <a:ea typeface="Roboto"/>
                <a:cs typeface="Roboto"/>
                <a:sym typeface="Roboto"/>
              </a:rPr>
              <a:t> - Usually double-spaced, might have corrections on the sides.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2"/>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
        <p:nvSpPr>
          <p:cNvPr id="524" name="Google Shape;524;p42"/>
          <p:cNvSpPr/>
          <p:nvPr/>
        </p:nvSpPr>
        <p:spPr>
          <a:xfrm>
            <a:off x="4206590" y="1072353"/>
            <a:ext cx="3951364" cy="698574"/>
          </a:xfrm>
          <a:prstGeom prst="snip2DiagRect">
            <a:avLst>
              <a:gd name="adj1" fmla="val 0"/>
              <a:gd name="adj2" fmla="val 16667"/>
            </a:avLst>
          </a:prstGeom>
          <a:solidFill>
            <a:schemeClr val="accent2"/>
          </a:solidFill>
          <a:ln w="25400" cap="flat" cmpd="sng">
            <a:solidFill>
              <a:srgbClr val="64341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51"/>
              <a:buFont typeface="Arial"/>
              <a:buNone/>
            </a:pPr>
            <a:r>
              <a:rPr lang="en-MY" sz="2000" b="1" i="0" u="none" strike="noStrike" cap="none">
                <a:solidFill>
                  <a:schemeClr val="lt1"/>
                </a:solidFill>
                <a:latin typeface="Play"/>
                <a:ea typeface="Play"/>
                <a:cs typeface="Play"/>
                <a:sym typeface="Play"/>
              </a:rPr>
              <a:t>ACCEPTED / POSTPRINT</a:t>
            </a:r>
            <a:br>
              <a:rPr lang="en-MY" sz="2000" b="1" i="0" u="none" strike="noStrike" cap="none">
                <a:solidFill>
                  <a:schemeClr val="lt1"/>
                </a:solidFill>
                <a:latin typeface="Play"/>
                <a:ea typeface="Play"/>
                <a:cs typeface="Play"/>
                <a:sym typeface="Play"/>
              </a:rPr>
            </a:br>
            <a:r>
              <a:rPr lang="en-MY" sz="2000" b="1" i="0" u="none" strike="noStrike" cap="none">
                <a:solidFill>
                  <a:schemeClr val="lt1"/>
                </a:solidFill>
                <a:latin typeface="Play"/>
                <a:ea typeface="Play"/>
                <a:cs typeface="Play"/>
                <a:sym typeface="Play"/>
              </a:rPr>
              <a:t>EXAMPLES</a:t>
            </a:r>
            <a:endParaRPr sz="2000" b="0" i="0" u="none" strike="noStrike" cap="none">
              <a:solidFill>
                <a:schemeClr val="lt1"/>
              </a:solidFill>
              <a:latin typeface="Arial"/>
              <a:ea typeface="Arial"/>
              <a:cs typeface="Arial"/>
              <a:sym typeface="Arial"/>
            </a:endParaRPr>
          </a:p>
        </p:txBody>
      </p:sp>
      <p:sp>
        <p:nvSpPr>
          <p:cNvPr id="525" name="Google Shape;525;p42"/>
          <p:cNvSpPr txBox="1"/>
          <p:nvPr/>
        </p:nvSpPr>
        <p:spPr>
          <a:xfrm>
            <a:off x="1430401" y="5527182"/>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https://doi.org/10.5281/zenodo.1197396</a:t>
            </a:r>
            <a:endParaRPr sz="1050" b="1" i="0" u="none" strike="noStrike" cap="none">
              <a:solidFill>
                <a:srgbClr val="000000"/>
              </a:solidFill>
              <a:latin typeface="Arial"/>
              <a:ea typeface="Arial"/>
              <a:cs typeface="Arial"/>
              <a:sym typeface="Arial"/>
            </a:endParaRPr>
          </a:p>
        </p:txBody>
      </p:sp>
      <p:sp>
        <p:nvSpPr>
          <p:cNvPr id="526" name="Google Shape;526;p42"/>
          <p:cNvSpPr txBox="1"/>
          <p:nvPr/>
        </p:nvSpPr>
        <p:spPr>
          <a:xfrm>
            <a:off x="4394252" y="5527182"/>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http://hdl.handle.net/20.500.12613/7947</a:t>
            </a:r>
            <a:endParaRPr sz="1050" b="1" i="0" u="none" strike="noStrike" cap="none">
              <a:solidFill>
                <a:srgbClr val="000000"/>
              </a:solidFill>
              <a:latin typeface="Arial"/>
              <a:ea typeface="Arial"/>
              <a:cs typeface="Arial"/>
              <a:sym typeface="Arial"/>
            </a:endParaRPr>
          </a:p>
        </p:txBody>
      </p:sp>
      <p:sp>
        <p:nvSpPr>
          <p:cNvPr id="527" name="Google Shape;527;p42"/>
          <p:cNvSpPr txBox="1"/>
          <p:nvPr/>
        </p:nvSpPr>
        <p:spPr>
          <a:xfrm>
            <a:off x="7529918" y="5532513"/>
            <a:ext cx="3231681"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050" b="1" i="0" u="sng" strike="noStrike" cap="none" dirty="0">
                <a:solidFill>
                  <a:srgbClr val="000000"/>
                </a:solidFill>
                <a:latin typeface="Arial"/>
                <a:ea typeface="Arial"/>
                <a:cs typeface="Arial"/>
                <a:sym typeface="Arial"/>
              </a:rPr>
              <a:t>http://psasir.upm.edu.my/id/eprint/112149/</a:t>
            </a:r>
            <a:endParaRPr sz="1050" b="1" i="0" u="none" strike="noStrike" cap="none" dirty="0">
              <a:solidFill>
                <a:srgbClr val="000000"/>
              </a:solidFill>
              <a:latin typeface="Arial"/>
              <a:ea typeface="Arial"/>
              <a:cs typeface="Arial"/>
              <a:sym typeface="Arial"/>
            </a:endParaRPr>
          </a:p>
        </p:txBody>
      </p:sp>
      <p:pic>
        <p:nvPicPr>
          <p:cNvPr id="528" name="Google Shape;528;p42"/>
          <p:cNvPicPr preferRelativeResize="0"/>
          <p:nvPr/>
        </p:nvPicPr>
        <p:blipFill rotWithShape="1">
          <a:blip r:embed="rId5">
            <a:alphaModFix/>
          </a:blip>
          <a:srcRect/>
          <a:stretch/>
        </p:blipFill>
        <p:spPr>
          <a:xfrm>
            <a:off x="1626261" y="2079600"/>
            <a:ext cx="2830757" cy="336303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529" name="Google Shape;529;p42"/>
          <p:cNvPicPr preferRelativeResize="0"/>
          <p:nvPr/>
        </p:nvPicPr>
        <p:blipFill rotWithShape="1">
          <a:blip r:embed="rId6">
            <a:alphaModFix/>
          </a:blip>
          <a:srcRect/>
          <a:stretch/>
        </p:blipFill>
        <p:spPr>
          <a:xfrm>
            <a:off x="4658688" y="2079600"/>
            <a:ext cx="2702811" cy="335803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 name="Picture 2">
            <a:extLst>
              <a:ext uri="{FF2B5EF4-FFF2-40B4-BE49-F238E27FC236}">
                <a16:creationId xmlns:a16="http://schemas.microsoft.com/office/drawing/2014/main" id="{DA85FB3F-01FF-5D0B-8709-D306703D229E}"/>
              </a:ext>
            </a:extLst>
          </p:cNvPr>
          <p:cNvPicPr>
            <a:picLocks noChangeAspect="1"/>
          </p:cNvPicPr>
          <p:nvPr/>
        </p:nvPicPr>
        <p:blipFill>
          <a:blip r:embed="rId7"/>
          <a:srcRect r="1843"/>
          <a:stretch/>
        </p:blipFill>
        <p:spPr>
          <a:xfrm>
            <a:off x="7846275" y="2079600"/>
            <a:ext cx="2719464" cy="335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2"/>
          <p:cNvSpPr txBox="1"/>
          <p:nvPr/>
        </p:nvSpPr>
        <p:spPr>
          <a:xfrm>
            <a:off x="2027437" y="758630"/>
            <a:ext cx="8271164" cy="453940"/>
          </a:xfrm>
          <a:prstGeom prst="rect">
            <a:avLst/>
          </a:prstGeom>
          <a:noFill/>
          <a:ln>
            <a:noFill/>
          </a:ln>
        </p:spPr>
        <p:txBody>
          <a:bodyPr spcFirstLastPara="1" wrap="square" lIns="68550" tIns="34275" rIns="68550" bIns="34275"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MY" sz="2500" b="1" i="0" u="none" strike="noStrike" cap="none">
                <a:solidFill>
                  <a:srgbClr val="1E1B1C"/>
                </a:solidFill>
                <a:latin typeface="Play"/>
                <a:ea typeface="Play"/>
                <a:cs typeface="Play"/>
                <a:sym typeface="Play"/>
              </a:rPr>
              <a:t>Digital Resource Management Division</a:t>
            </a:r>
            <a:endParaRPr sz="2500" b="1" i="0" u="none" strike="noStrike" cap="none">
              <a:solidFill>
                <a:srgbClr val="1E1B1C"/>
              </a:solidFill>
              <a:latin typeface="Arial"/>
              <a:ea typeface="Arial"/>
              <a:cs typeface="Arial"/>
              <a:sym typeface="Arial"/>
            </a:endParaRPr>
          </a:p>
        </p:txBody>
      </p:sp>
      <p:grpSp>
        <p:nvGrpSpPr>
          <p:cNvPr id="92" name="Google Shape;92;p2"/>
          <p:cNvGrpSpPr/>
          <p:nvPr/>
        </p:nvGrpSpPr>
        <p:grpSpPr>
          <a:xfrm>
            <a:off x="1844624" y="1401141"/>
            <a:ext cx="7985178" cy="4055717"/>
            <a:chOff x="769144" y="854019"/>
            <a:chExt cx="8024498" cy="4055717"/>
          </a:xfrm>
        </p:grpSpPr>
        <p:grpSp>
          <p:nvGrpSpPr>
            <p:cNvPr id="93" name="Google Shape;93;p2"/>
            <p:cNvGrpSpPr/>
            <p:nvPr/>
          </p:nvGrpSpPr>
          <p:grpSpPr>
            <a:xfrm>
              <a:off x="769144" y="854019"/>
              <a:ext cx="7973362" cy="3751981"/>
              <a:chOff x="1110200" y="854060"/>
              <a:chExt cx="6805533" cy="3043710"/>
            </a:xfrm>
          </p:grpSpPr>
          <p:grpSp>
            <p:nvGrpSpPr>
              <p:cNvPr id="94" name="Google Shape;94;p2"/>
              <p:cNvGrpSpPr/>
              <p:nvPr/>
            </p:nvGrpSpPr>
            <p:grpSpPr>
              <a:xfrm>
                <a:off x="1110200" y="854060"/>
                <a:ext cx="6805533" cy="3043710"/>
                <a:chOff x="1446084" y="1138746"/>
                <a:chExt cx="9074044" cy="4058280"/>
              </a:xfrm>
            </p:grpSpPr>
            <p:grpSp>
              <p:nvGrpSpPr>
                <p:cNvPr id="95" name="Google Shape;95;p2"/>
                <p:cNvGrpSpPr/>
                <p:nvPr/>
              </p:nvGrpSpPr>
              <p:grpSpPr>
                <a:xfrm>
                  <a:off x="1446084" y="1138746"/>
                  <a:ext cx="9074044" cy="4058280"/>
                  <a:chOff x="1558973" y="1869701"/>
                  <a:chExt cx="9074044" cy="4058280"/>
                </a:xfrm>
              </p:grpSpPr>
              <p:grpSp>
                <p:nvGrpSpPr>
                  <p:cNvPr id="96" name="Google Shape;96;p2"/>
                  <p:cNvGrpSpPr/>
                  <p:nvPr/>
                </p:nvGrpSpPr>
                <p:grpSpPr>
                  <a:xfrm>
                    <a:off x="1558973" y="1869701"/>
                    <a:ext cx="9074044" cy="4058280"/>
                    <a:chOff x="1107" y="1138746"/>
                    <a:chExt cx="9074044" cy="4058280"/>
                  </a:xfrm>
                </p:grpSpPr>
                <p:sp>
                  <p:nvSpPr>
                    <p:cNvPr id="97" name="Google Shape;97;p2"/>
                    <p:cNvSpPr/>
                    <p:nvPr/>
                  </p:nvSpPr>
                  <p:spPr>
                    <a:xfrm>
                      <a:off x="4886108" y="1936564"/>
                      <a:ext cx="3421200" cy="726600"/>
                    </a:xfrm>
                    <a:custGeom>
                      <a:avLst/>
                      <a:gdLst/>
                      <a:ahLst/>
                      <a:cxnLst/>
                      <a:rect l="l" t="t" r="r" b="b"/>
                      <a:pathLst>
                        <a:path w="120000" h="120000" extrusionOk="0">
                          <a:moveTo>
                            <a:pt x="0" y="0"/>
                          </a:moveTo>
                          <a:lnTo>
                            <a:pt x="0" y="100779"/>
                          </a:lnTo>
                          <a:lnTo>
                            <a:pt x="120000" y="100779"/>
                          </a:lnTo>
                          <a:lnTo>
                            <a:pt x="120000" y="120000"/>
                          </a:lnTo>
                        </a:path>
                      </a:pathLst>
                    </a:custGeom>
                    <a:noFill/>
                    <a:ln w="25400" cap="flat" cmpd="sng">
                      <a:solidFill>
                        <a:srgbClr val="C4920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6726026" y="3461032"/>
                      <a:ext cx="91500" cy="805800"/>
                    </a:xfrm>
                    <a:custGeom>
                      <a:avLst/>
                      <a:gdLst/>
                      <a:ahLst/>
                      <a:cxnLst/>
                      <a:rect l="l" t="t" r="r" b="b"/>
                      <a:pathLst>
                        <a:path w="120000" h="120000" extrusionOk="0">
                          <a:moveTo>
                            <a:pt x="60000" y="0"/>
                          </a:moveTo>
                          <a:lnTo>
                            <a:pt x="60000" y="120000"/>
                          </a:lnTo>
                        </a:path>
                      </a:pathLst>
                    </a:custGeom>
                    <a:noFill/>
                    <a:ln w="25400" cap="flat" cmpd="sng">
                      <a:solidFill>
                        <a:srgbClr val="E0A8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4886108" y="1936564"/>
                      <a:ext cx="1885500" cy="726600"/>
                    </a:xfrm>
                    <a:custGeom>
                      <a:avLst/>
                      <a:gdLst/>
                      <a:ahLst/>
                      <a:cxnLst/>
                      <a:rect l="l" t="t" r="r" b="b"/>
                      <a:pathLst>
                        <a:path w="120000" h="120000" extrusionOk="0">
                          <a:moveTo>
                            <a:pt x="0" y="0"/>
                          </a:moveTo>
                          <a:lnTo>
                            <a:pt x="0" y="100779"/>
                          </a:lnTo>
                          <a:lnTo>
                            <a:pt x="120000" y="100779"/>
                          </a:lnTo>
                          <a:lnTo>
                            <a:pt x="120000" y="120000"/>
                          </a:lnTo>
                        </a:path>
                      </a:pathLst>
                    </a:custGeom>
                    <a:noFill/>
                    <a:ln w="25400" cap="flat" cmpd="sng">
                      <a:solidFill>
                        <a:srgbClr val="C4920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4468333" y="3461032"/>
                      <a:ext cx="837600" cy="760500"/>
                    </a:xfrm>
                    <a:custGeom>
                      <a:avLst/>
                      <a:gdLst/>
                      <a:ahLst/>
                      <a:cxnLst/>
                      <a:rect l="l" t="t" r="r" b="b"/>
                      <a:pathLst>
                        <a:path w="120000" h="120000" extrusionOk="0">
                          <a:moveTo>
                            <a:pt x="0" y="0"/>
                          </a:moveTo>
                          <a:lnTo>
                            <a:pt x="0" y="101635"/>
                          </a:lnTo>
                          <a:lnTo>
                            <a:pt x="120000" y="101635"/>
                          </a:lnTo>
                          <a:lnTo>
                            <a:pt x="120000" y="120000"/>
                          </a:lnTo>
                        </a:path>
                      </a:pathLst>
                    </a:custGeom>
                    <a:noFill/>
                    <a:ln w="25400" cap="flat" cmpd="sng">
                      <a:solidFill>
                        <a:srgbClr val="E0A8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3770334" y="3461032"/>
                      <a:ext cx="698100" cy="760500"/>
                    </a:xfrm>
                    <a:custGeom>
                      <a:avLst/>
                      <a:gdLst/>
                      <a:ahLst/>
                      <a:cxnLst/>
                      <a:rect l="l" t="t" r="r" b="b"/>
                      <a:pathLst>
                        <a:path w="120000" h="120000" extrusionOk="0">
                          <a:moveTo>
                            <a:pt x="120000" y="0"/>
                          </a:moveTo>
                          <a:lnTo>
                            <a:pt x="120000" y="101635"/>
                          </a:lnTo>
                          <a:lnTo>
                            <a:pt x="0" y="101635"/>
                          </a:lnTo>
                          <a:lnTo>
                            <a:pt x="0" y="120000"/>
                          </a:lnTo>
                        </a:path>
                      </a:pathLst>
                    </a:custGeom>
                    <a:noFill/>
                    <a:ln w="25400" cap="flat" cmpd="sng">
                      <a:solidFill>
                        <a:srgbClr val="E0A8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4468333" y="1936564"/>
                      <a:ext cx="417900" cy="726600"/>
                    </a:xfrm>
                    <a:custGeom>
                      <a:avLst/>
                      <a:gdLst/>
                      <a:ahLst/>
                      <a:cxnLst/>
                      <a:rect l="l" t="t" r="r" b="b"/>
                      <a:pathLst>
                        <a:path w="120000" h="120000" extrusionOk="0">
                          <a:moveTo>
                            <a:pt x="120000" y="0"/>
                          </a:moveTo>
                          <a:lnTo>
                            <a:pt x="120000" y="100779"/>
                          </a:lnTo>
                          <a:lnTo>
                            <a:pt x="0" y="100779"/>
                          </a:lnTo>
                          <a:lnTo>
                            <a:pt x="0" y="120000"/>
                          </a:lnTo>
                        </a:path>
                      </a:pathLst>
                    </a:custGeom>
                    <a:noFill/>
                    <a:ln w="25400" cap="flat" cmpd="sng">
                      <a:solidFill>
                        <a:srgbClr val="C4920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1397115" y="3461032"/>
                      <a:ext cx="767700" cy="738000"/>
                    </a:xfrm>
                    <a:custGeom>
                      <a:avLst/>
                      <a:gdLst/>
                      <a:ahLst/>
                      <a:cxnLst/>
                      <a:rect l="l" t="t" r="r" b="b"/>
                      <a:pathLst>
                        <a:path w="120000" h="120000" extrusionOk="0">
                          <a:moveTo>
                            <a:pt x="0" y="0"/>
                          </a:moveTo>
                          <a:lnTo>
                            <a:pt x="0" y="101073"/>
                          </a:lnTo>
                          <a:lnTo>
                            <a:pt x="120000" y="101073"/>
                          </a:lnTo>
                          <a:lnTo>
                            <a:pt x="120000" y="120000"/>
                          </a:lnTo>
                        </a:path>
                      </a:pathLst>
                    </a:custGeom>
                    <a:noFill/>
                    <a:ln w="25400" cap="flat" cmpd="sng">
                      <a:solidFill>
                        <a:srgbClr val="E0A8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629311" y="3461032"/>
                      <a:ext cx="767700" cy="738000"/>
                    </a:xfrm>
                    <a:custGeom>
                      <a:avLst/>
                      <a:gdLst/>
                      <a:ahLst/>
                      <a:cxnLst/>
                      <a:rect l="l" t="t" r="r" b="b"/>
                      <a:pathLst>
                        <a:path w="120000" h="120000" extrusionOk="0">
                          <a:moveTo>
                            <a:pt x="120000" y="0"/>
                          </a:moveTo>
                          <a:lnTo>
                            <a:pt x="120000" y="101073"/>
                          </a:lnTo>
                          <a:lnTo>
                            <a:pt x="0" y="101073"/>
                          </a:lnTo>
                          <a:lnTo>
                            <a:pt x="0" y="120000"/>
                          </a:lnTo>
                        </a:path>
                      </a:pathLst>
                    </a:custGeom>
                    <a:noFill/>
                    <a:ln w="25400" cap="flat" cmpd="sng">
                      <a:solidFill>
                        <a:srgbClr val="E0A8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397115" y="1936564"/>
                      <a:ext cx="3489000" cy="726600"/>
                    </a:xfrm>
                    <a:custGeom>
                      <a:avLst/>
                      <a:gdLst/>
                      <a:ahLst/>
                      <a:cxnLst/>
                      <a:rect l="l" t="t" r="r" b="b"/>
                      <a:pathLst>
                        <a:path w="120000" h="120000" extrusionOk="0">
                          <a:moveTo>
                            <a:pt x="120000" y="0"/>
                          </a:moveTo>
                          <a:lnTo>
                            <a:pt x="120000" y="100779"/>
                          </a:lnTo>
                          <a:lnTo>
                            <a:pt x="0" y="100779"/>
                          </a:lnTo>
                          <a:lnTo>
                            <a:pt x="0" y="120000"/>
                          </a:lnTo>
                        </a:path>
                      </a:pathLst>
                    </a:custGeom>
                    <a:noFill/>
                    <a:ln w="25400" cap="flat" cmpd="sng">
                      <a:solidFill>
                        <a:srgbClr val="C4920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4257904" y="1138746"/>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4397505" y="1271366"/>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txBox="1"/>
                    <p:nvPr/>
                  </p:nvSpPr>
                  <p:spPr>
                    <a:xfrm>
                      <a:off x="4420872" y="1294733"/>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09" name="Google Shape;109;p2"/>
                    <p:cNvSpPr/>
                    <p:nvPr/>
                  </p:nvSpPr>
                  <p:spPr>
                    <a:xfrm>
                      <a:off x="768912" y="2663213"/>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908513" y="2795834"/>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931880" y="3268601"/>
                      <a:ext cx="1209600" cy="3018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12" name="Google Shape;112;p2"/>
                    <p:cNvSpPr/>
                    <p:nvPr/>
                  </p:nvSpPr>
                  <p:spPr>
                    <a:xfrm>
                      <a:off x="1107" y="4198970"/>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140708" y="4331591"/>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164075" y="4354958"/>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2"/>
                    <p:cNvSpPr/>
                    <p:nvPr/>
                  </p:nvSpPr>
                  <p:spPr>
                    <a:xfrm>
                      <a:off x="1536716" y="4198970"/>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1676317" y="4331591"/>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txBox="1"/>
                    <p:nvPr/>
                  </p:nvSpPr>
                  <p:spPr>
                    <a:xfrm>
                      <a:off x="1699684" y="4354958"/>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2"/>
                    <p:cNvSpPr/>
                    <p:nvPr/>
                  </p:nvSpPr>
                  <p:spPr>
                    <a:xfrm>
                      <a:off x="3840129" y="2663213"/>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3979730" y="2795834"/>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4003097" y="2819201"/>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21" name="Google Shape;121;p2"/>
                    <p:cNvSpPr/>
                    <p:nvPr/>
                  </p:nvSpPr>
                  <p:spPr>
                    <a:xfrm>
                      <a:off x="3142131" y="4221549"/>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281732" y="4354169"/>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txBox="1"/>
                    <p:nvPr/>
                  </p:nvSpPr>
                  <p:spPr>
                    <a:xfrm>
                      <a:off x="3305099" y="4377536"/>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24" name="Google Shape;124;p2"/>
                    <p:cNvSpPr/>
                    <p:nvPr/>
                  </p:nvSpPr>
                  <p:spPr>
                    <a:xfrm>
                      <a:off x="4677739" y="4221549"/>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4817340" y="4354169"/>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4840707" y="4377536"/>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2"/>
                    <p:cNvSpPr/>
                    <p:nvPr/>
                  </p:nvSpPr>
                  <p:spPr>
                    <a:xfrm>
                      <a:off x="6143542" y="2663213"/>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283143" y="2795834"/>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6143542" y="4266705"/>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6283143" y="4399326"/>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txBox="1"/>
                    <p:nvPr/>
                  </p:nvSpPr>
                  <p:spPr>
                    <a:xfrm>
                      <a:off x="6306510" y="4422693"/>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sp>
                  <p:nvSpPr>
                    <p:cNvPr id="132" name="Google Shape;132;p2"/>
                    <p:cNvSpPr/>
                    <p:nvPr/>
                  </p:nvSpPr>
                  <p:spPr>
                    <a:xfrm>
                      <a:off x="7679151" y="2663213"/>
                      <a:ext cx="1256400" cy="797700"/>
                    </a:xfrm>
                    <a:prstGeom prst="roundRect">
                      <a:avLst>
                        <a:gd name="adj" fmla="val 10000"/>
                      </a:avLst>
                    </a:prstGeom>
                    <a:solidFill>
                      <a:srgbClr val="F7BA15"/>
                    </a:solidFill>
                    <a:ln w="25400" cap="flat" cmpd="sng">
                      <a:solidFill>
                        <a:srgbClr val="F4EEE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7818751" y="2795834"/>
                      <a:ext cx="1256400" cy="797700"/>
                    </a:xfrm>
                    <a:prstGeom prst="roundRect">
                      <a:avLst>
                        <a:gd name="adj" fmla="val 10000"/>
                      </a:avLst>
                    </a:prstGeom>
                    <a:solidFill>
                      <a:srgbClr val="F4EEE9">
                        <a:alpha val="88627"/>
                      </a:srgbClr>
                    </a:solidFill>
                    <a:ln w="25400" cap="flat" cmpd="sng">
                      <a:solidFill>
                        <a:srgbClr val="F7BA1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txBox="1"/>
                    <p:nvPr/>
                  </p:nvSpPr>
                  <p:spPr>
                    <a:xfrm>
                      <a:off x="7842118" y="2819201"/>
                      <a:ext cx="1209600" cy="751200"/>
                    </a:xfrm>
                    <a:prstGeom prst="rect">
                      <a:avLst/>
                    </a:prstGeom>
                    <a:noFill/>
                    <a:ln>
                      <a:noFill/>
                    </a:ln>
                  </p:spPr>
                  <p:txBody>
                    <a:bodyPr spcFirstLastPara="1" wrap="square" lIns="77150" tIns="77150" rIns="77150" bIns="7715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1100" b="0" i="0" u="none" strike="noStrike" cap="none">
                        <a:solidFill>
                          <a:srgbClr val="000000"/>
                        </a:solidFill>
                        <a:latin typeface="Arial"/>
                        <a:ea typeface="Arial"/>
                        <a:cs typeface="Arial"/>
                        <a:sym typeface="Arial"/>
                      </a:endParaRPr>
                    </a:p>
                  </p:txBody>
                </p:sp>
              </p:grpSp>
              <p:sp>
                <p:nvSpPr>
                  <p:cNvPr id="135" name="Google Shape;135;p2"/>
                  <p:cNvSpPr txBox="1"/>
                  <p:nvPr/>
                </p:nvSpPr>
                <p:spPr>
                  <a:xfrm>
                    <a:off x="3028278" y="2875856"/>
                    <a:ext cx="2943300" cy="25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MY" sz="1100" b="1" i="0" u="none" strike="noStrike" cap="none">
                        <a:solidFill>
                          <a:srgbClr val="FFFFFF"/>
                        </a:solidFill>
                        <a:highlight>
                          <a:srgbClr val="846306"/>
                        </a:highlight>
                        <a:latin typeface="Arial"/>
                        <a:ea typeface="Arial"/>
                        <a:cs typeface="Arial"/>
                        <a:sym typeface="Arial"/>
                      </a:rPr>
                      <a:t>DIGITAL DISSERTATION SECTION</a:t>
                    </a:r>
                    <a:endParaRPr sz="1100" b="1" i="0" u="none" strike="noStrike" cap="none">
                      <a:solidFill>
                        <a:srgbClr val="FFFFFF"/>
                      </a:solidFill>
                      <a:highlight>
                        <a:srgbClr val="846306"/>
                      </a:highlight>
                      <a:latin typeface="Arial"/>
                      <a:ea typeface="Arial"/>
                      <a:cs typeface="Arial"/>
                      <a:sym typeface="Arial"/>
                    </a:endParaRPr>
                  </a:p>
                </p:txBody>
              </p:sp>
            </p:grpSp>
            <p:sp>
              <p:nvSpPr>
                <p:cNvPr id="136" name="Google Shape;136;p2"/>
                <p:cNvSpPr txBox="1"/>
                <p:nvPr/>
              </p:nvSpPr>
              <p:spPr>
                <a:xfrm>
                  <a:off x="7955157" y="2154164"/>
                  <a:ext cx="2250900" cy="25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MY" sz="1100" b="1" i="0" u="none" strike="noStrike" cap="none">
                      <a:solidFill>
                        <a:srgbClr val="FFFFFF"/>
                      </a:solidFill>
                      <a:highlight>
                        <a:srgbClr val="846306"/>
                      </a:highlight>
                      <a:latin typeface="Arial"/>
                      <a:ea typeface="Arial"/>
                      <a:cs typeface="Arial"/>
                      <a:sym typeface="Arial"/>
                    </a:rPr>
                    <a:t>REPOSITORY SECTION</a:t>
                  </a:r>
                  <a:endParaRPr sz="1100" b="1" i="0" u="none" strike="noStrike" cap="none">
                    <a:solidFill>
                      <a:srgbClr val="FFFFFF"/>
                    </a:solidFill>
                    <a:highlight>
                      <a:srgbClr val="846306"/>
                    </a:highlight>
                    <a:latin typeface="Arial"/>
                    <a:ea typeface="Arial"/>
                    <a:cs typeface="Arial"/>
                    <a:sym typeface="Arial"/>
                  </a:endParaRPr>
                </a:p>
              </p:txBody>
            </p:sp>
          </p:grpSp>
          <p:pic>
            <p:nvPicPr>
              <p:cNvPr id="137" name="Google Shape;137;p2" descr="https://lib.upm.edu.my/summer-uploads/20200902104348blobid0.png"/>
              <p:cNvPicPr preferRelativeResize="0"/>
              <p:nvPr/>
            </p:nvPicPr>
            <p:blipFill rotWithShape="1">
              <a:blip r:embed="rId4">
                <a:alphaModFix/>
              </a:blip>
              <a:srcRect/>
              <a:stretch/>
            </p:blipFill>
            <p:spPr>
              <a:xfrm>
                <a:off x="6020165" y="2118150"/>
                <a:ext cx="474638" cy="570373"/>
              </a:xfrm>
              <a:prstGeom prst="rect">
                <a:avLst/>
              </a:prstGeom>
              <a:noFill/>
              <a:ln>
                <a:noFill/>
              </a:ln>
            </p:spPr>
          </p:pic>
          <p:pic>
            <p:nvPicPr>
              <p:cNvPr id="138" name="Google Shape;138;p2" descr="https://lib.upm.edu.my/summer-uploads/20200821164712blobid0.png"/>
              <p:cNvPicPr preferRelativeResize="0"/>
              <p:nvPr/>
            </p:nvPicPr>
            <p:blipFill rotWithShape="1">
              <a:blip r:embed="rId5">
                <a:alphaModFix/>
              </a:blip>
              <a:srcRect/>
              <a:stretch/>
            </p:blipFill>
            <p:spPr>
              <a:xfrm>
                <a:off x="5981055" y="3311103"/>
                <a:ext cx="514055" cy="586571"/>
              </a:xfrm>
              <a:prstGeom prst="rect">
                <a:avLst/>
              </a:prstGeom>
              <a:noFill/>
              <a:ln>
                <a:noFill/>
              </a:ln>
            </p:spPr>
          </p:pic>
          <p:pic>
            <p:nvPicPr>
              <p:cNvPr id="139" name="Google Shape;139;p2"/>
              <p:cNvPicPr preferRelativeResize="0"/>
              <p:nvPr/>
            </p:nvPicPr>
            <p:blipFill rotWithShape="1">
              <a:blip r:embed="rId6">
                <a:alphaModFix/>
              </a:blip>
              <a:srcRect/>
              <a:stretch/>
            </p:blipFill>
            <p:spPr>
              <a:xfrm>
                <a:off x="4266290" y="2102725"/>
                <a:ext cx="497462" cy="586575"/>
              </a:xfrm>
              <a:prstGeom prst="rect">
                <a:avLst/>
              </a:prstGeom>
              <a:noFill/>
              <a:ln>
                <a:noFill/>
              </a:ln>
            </p:spPr>
          </p:pic>
          <p:pic>
            <p:nvPicPr>
              <p:cNvPr id="140" name="Google Shape;140;p2" descr="A person in a pink scarf and glasses&#10;&#10;Description automatically generated"/>
              <p:cNvPicPr preferRelativeResize="0"/>
              <p:nvPr/>
            </p:nvPicPr>
            <p:blipFill rotWithShape="1">
              <a:blip r:embed="rId7">
                <a:alphaModFix/>
              </a:blip>
              <a:srcRect/>
              <a:stretch/>
            </p:blipFill>
            <p:spPr>
              <a:xfrm>
                <a:off x="4921002" y="3302428"/>
                <a:ext cx="486097" cy="552799"/>
              </a:xfrm>
              <a:prstGeom prst="rect">
                <a:avLst/>
              </a:prstGeom>
              <a:noFill/>
              <a:ln>
                <a:noFill/>
              </a:ln>
            </p:spPr>
          </p:pic>
          <p:pic>
            <p:nvPicPr>
              <p:cNvPr id="141" name="Google Shape;141;p2" descr="A person wearing a red head scarf&#10;&#10;Description automatically generated"/>
              <p:cNvPicPr preferRelativeResize="0"/>
              <p:nvPr/>
            </p:nvPicPr>
            <p:blipFill rotWithShape="1">
              <a:blip r:embed="rId8">
                <a:alphaModFix/>
              </a:blip>
              <a:srcRect/>
              <a:stretch/>
            </p:blipFill>
            <p:spPr>
              <a:xfrm>
                <a:off x="3739949" y="3276202"/>
                <a:ext cx="577709" cy="547673"/>
              </a:xfrm>
              <a:prstGeom prst="rect">
                <a:avLst/>
              </a:prstGeom>
              <a:noFill/>
              <a:ln>
                <a:noFill/>
              </a:ln>
            </p:spPr>
          </p:pic>
          <p:pic>
            <p:nvPicPr>
              <p:cNvPr id="142" name="Google Shape;142;p2" descr="A person in a suit and tie&#10;&#10;Description automatically generated"/>
              <p:cNvPicPr preferRelativeResize="0"/>
              <p:nvPr/>
            </p:nvPicPr>
            <p:blipFill rotWithShape="1">
              <a:blip r:embed="rId9">
                <a:alphaModFix/>
              </a:blip>
              <a:srcRect/>
              <a:stretch/>
            </p:blipFill>
            <p:spPr>
              <a:xfrm>
                <a:off x="7209036" y="2123001"/>
                <a:ext cx="465273" cy="580825"/>
              </a:xfrm>
              <a:prstGeom prst="rect">
                <a:avLst/>
              </a:prstGeom>
              <a:noFill/>
              <a:ln>
                <a:noFill/>
              </a:ln>
            </p:spPr>
          </p:pic>
          <p:pic>
            <p:nvPicPr>
              <p:cNvPr id="143" name="Google Shape;143;p2" descr="A person wearing a red head scarf&#10;&#10;Description automatically generated"/>
              <p:cNvPicPr preferRelativeResize="0"/>
              <p:nvPr/>
            </p:nvPicPr>
            <p:blipFill rotWithShape="1">
              <a:blip r:embed="rId10">
                <a:alphaModFix/>
              </a:blip>
              <a:srcRect/>
              <a:stretch/>
            </p:blipFill>
            <p:spPr>
              <a:xfrm>
                <a:off x="2594385" y="3265627"/>
                <a:ext cx="473238" cy="580836"/>
              </a:xfrm>
              <a:prstGeom prst="rect">
                <a:avLst/>
              </a:prstGeom>
              <a:noFill/>
              <a:ln>
                <a:noFill/>
              </a:ln>
            </p:spPr>
          </p:pic>
          <p:pic>
            <p:nvPicPr>
              <p:cNvPr id="144" name="Google Shape;144;p2" descr="A person wearing a red scarf&#10;&#10;Description automatically generated"/>
              <p:cNvPicPr preferRelativeResize="0"/>
              <p:nvPr/>
            </p:nvPicPr>
            <p:blipFill rotWithShape="1">
              <a:blip r:embed="rId11">
                <a:alphaModFix/>
              </a:blip>
              <a:srcRect/>
              <a:stretch/>
            </p:blipFill>
            <p:spPr>
              <a:xfrm>
                <a:off x="1435649" y="3265627"/>
                <a:ext cx="500754" cy="580836"/>
              </a:xfrm>
              <a:prstGeom prst="rect">
                <a:avLst/>
              </a:prstGeom>
              <a:noFill/>
              <a:ln>
                <a:noFill/>
              </a:ln>
            </p:spPr>
          </p:pic>
        </p:grpSp>
        <p:sp>
          <p:nvSpPr>
            <p:cNvPr id="145" name="Google Shape;145;p2"/>
            <p:cNvSpPr txBox="1"/>
            <p:nvPr/>
          </p:nvSpPr>
          <p:spPr>
            <a:xfrm>
              <a:off x="4569799" y="1636755"/>
              <a:ext cx="10887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RUSNIAH SAYUTI</a:t>
              </a:r>
              <a:endParaRPr sz="1400" b="0" i="0" u="none" strike="noStrike" cap="none">
                <a:solidFill>
                  <a:srgbClr val="000000"/>
                </a:solidFill>
                <a:latin typeface="Arial"/>
                <a:ea typeface="Arial"/>
                <a:cs typeface="Arial"/>
                <a:sym typeface="Arial"/>
              </a:endParaRPr>
            </a:p>
          </p:txBody>
        </p:sp>
        <p:sp>
          <p:nvSpPr>
            <p:cNvPr id="146" name="Google Shape;146;p2"/>
            <p:cNvSpPr txBox="1"/>
            <p:nvPr/>
          </p:nvSpPr>
          <p:spPr>
            <a:xfrm>
              <a:off x="4139118" y="2991322"/>
              <a:ext cx="1346400" cy="400200"/>
            </a:xfrm>
            <a:prstGeom prst="rect">
              <a:avLst/>
            </a:prstGeom>
            <a:solidFill>
              <a:srgbClr val="846306"/>
            </a:solidFill>
            <a:ln w="9525" cap="flat" cmpd="sng">
              <a:solidFill>
                <a:srgbClr val="FFA6A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MOHAMAD JEFRI MOHAMED FAUZI</a:t>
              </a:r>
              <a:endParaRPr sz="1000" b="0" i="0" u="none" strike="noStrike" cap="none">
                <a:solidFill>
                  <a:srgbClr val="FFFFFF"/>
                </a:solidFill>
                <a:latin typeface="Play"/>
                <a:ea typeface="Play"/>
                <a:cs typeface="Play"/>
                <a:sym typeface="Play"/>
              </a:endParaRPr>
            </a:p>
          </p:txBody>
        </p:sp>
        <p:sp>
          <p:nvSpPr>
            <p:cNvPr id="147" name="Google Shape;147;p2"/>
            <p:cNvSpPr txBox="1"/>
            <p:nvPr/>
          </p:nvSpPr>
          <p:spPr>
            <a:xfrm>
              <a:off x="1432765" y="2933931"/>
              <a:ext cx="13284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AZIAN EDAWATI ZAKARIA</a:t>
              </a:r>
              <a:endParaRPr sz="1000" b="0" i="0" u="none" strike="noStrike" cap="none">
                <a:solidFill>
                  <a:srgbClr val="FFFFFF"/>
                </a:solidFill>
                <a:latin typeface="Play"/>
                <a:ea typeface="Play"/>
                <a:cs typeface="Play"/>
                <a:sym typeface="Play"/>
              </a:endParaRPr>
            </a:p>
          </p:txBody>
        </p:sp>
        <p:sp>
          <p:nvSpPr>
            <p:cNvPr id="148" name="Google Shape;148;p2"/>
            <p:cNvSpPr txBox="1"/>
            <p:nvPr/>
          </p:nvSpPr>
          <p:spPr>
            <a:xfrm>
              <a:off x="7549821" y="3057059"/>
              <a:ext cx="1243821" cy="5541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MOHAMAD SYAHRUL NIZAM MD ISHAK</a:t>
              </a:r>
              <a:endParaRPr sz="1000" b="0" i="0" u="none" strike="noStrike" cap="none">
                <a:solidFill>
                  <a:srgbClr val="FFFFFF"/>
                </a:solidFill>
                <a:latin typeface="Play"/>
                <a:ea typeface="Play"/>
                <a:cs typeface="Play"/>
                <a:sym typeface="Play"/>
              </a:endParaRPr>
            </a:p>
          </p:txBody>
        </p:sp>
        <p:sp>
          <p:nvSpPr>
            <p:cNvPr id="149" name="Google Shape;149;p2"/>
            <p:cNvSpPr txBox="1"/>
            <p:nvPr/>
          </p:nvSpPr>
          <p:spPr>
            <a:xfrm>
              <a:off x="6380951" y="2991322"/>
              <a:ext cx="10122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NURAIDA IBRAHIM</a:t>
              </a:r>
              <a:endParaRPr sz="1000" b="0" i="0" u="none" strike="noStrike" cap="none">
                <a:solidFill>
                  <a:srgbClr val="FFFFFF"/>
                </a:solidFill>
                <a:latin typeface="Play"/>
                <a:ea typeface="Play"/>
                <a:cs typeface="Play"/>
                <a:sym typeface="Play"/>
              </a:endParaRPr>
            </a:p>
          </p:txBody>
        </p:sp>
        <p:sp>
          <p:nvSpPr>
            <p:cNvPr id="150" name="Google Shape;150;p2"/>
            <p:cNvSpPr txBox="1"/>
            <p:nvPr/>
          </p:nvSpPr>
          <p:spPr>
            <a:xfrm>
              <a:off x="3696947" y="4486864"/>
              <a:ext cx="10614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CHE WA ZAKARIA</a:t>
              </a:r>
              <a:endParaRPr sz="1000" b="0" i="0" u="none" strike="noStrike" cap="none">
                <a:solidFill>
                  <a:srgbClr val="FFFFFF"/>
                </a:solidFill>
                <a:latin typeface="Play"/>
                <a:ea typeface="Play"/>
                <a:cs typeface="Play"/>
                <a:sym typeface="Play"/>
              </a:endParaRPr>
            </a:p>
          </p:txBody>
        </p:sp>
        <p:sp>
          <p:nvSpPr>
            <p:cNvPr id="151" name="Google Shape;151;p2"/>
            <p:cNvSpPr txBox="1"/>
            <p:nvPr/>
          </p:nvSpPr>
          <p:spPr>
            <a:xfrm>
              <a:off x="4924769" y="4509536"/>
              <a:ext cx="13284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NUR AINA AHMAD MUSTAFA</a:t>
              </a:r>
              <a:endParaRPr sz="1000" b="0" i="0" u="none" strike="noStrike" cap="none">
                <a:solidFill>
                  <a:srgbClr val="FFFFFF"/>
                </a:solidFill>
                <a:latin typeface="Play"/>
                <a:ea typeface="Play"/>
                <a:cs typeface="Play"/>
                <a:sym typeface="Play"/>
              </a:endParaRPr>
            </a:p>
          </p:txBody>
        </p:sp>
        <p:sp>
          <p:nvSpPr>
            <p:cNvPr id="152" name="Google Shape;152;p2"/>
            <p:cNvSpPr txBox="1"/>
            <p:nvPr/>
          </p:nvSpPr>
          <p:spPr>
            <a:xfrm>
              <a:off x="6366540" y="4483565"/>
              <a:ext cx="1209900" cy="4002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NUR FASEHA MOHD KADIM</a:t>
              </a:r>
              <a:endParaRPr sz="1000" b="0" i="0" u="none" strike="noStrike" cap="none">
                <a:solidFill>
                  <a:srgbClr val="FFFFFF"/>
                </a:solidFill>
                <a:latin typeface="Play"/>
                <a:ea typeface="Play"/>
                <a:cs typeface="Play"/>
                <a:sym typeface="Play"/>
              </a:endParaRPr>
            </a:p>
          </p:txBody>
        </p:sp>
        <p:sp>
          <p:nvSpPr>
            <p:cNvPr id="153" name="Google Shape;153;p2"/>
            <p:cNvSpPr txBox="1"/>
            <p:nvPr/>
          </p:nvSpPr>
          <p:spPr>
            <a:xfrm>
              <a:off x="912320" y="4563809"/>
              <a:ext cx="1128600" cy="2463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MY" sz="1000" b="0" i="0" u="none" strike="noStrike" cap="none">
                  <a:solidFill>
                    <a:srgbClr val="FFFFFF"/>
                  </a:solidFill>
                  <a:latin typeface="Play"/>
                  <a:ea typeface="Play"/>
                  <a:cs typeface="Play"/>
                  <a:sym typeface="Play"/>
                </a:rPr>
                <a:t>ROHANA ALIAS</a:t>
              </a:r>
              <a:endParaRPr sz="1000" b="0" i="0" u="none" strike="noStrike" cap="none">
                <a:solidFill>
                  <a:srgbClr val="FFFFFF"/>
                </a:solidFill>
                <a:latin typeface="Play"/>
                <a:ea typeface="Play"/>
                <a:cs typeface="Play"/>
                <a:sym typeface="Play"/>
              </a:endParaRPr>
            </a:p>
          </p:txBody>
        </p:sp>
        <p:sp>
          <p:nvSpPr>
            <p:cNvPr id="154" name="Google Shape;154;p2"/>
            <p:cNvSpPr txBox="1"/>
            <p:nvPr/>
          </p:nvSpPr>
          <p:spPr>
            <a:xfrm>
              <a:off x="2255955" y="4441815"/>
              <a:ext cx="1144200" cy="430800"/>
            </a:xfrm>
            <a:prstGeom prst="rect">
              <a:avLst/>
            </a:prstGeom>
            <a:solidFill>
              <a:srgbClr val="84630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MY" sz="1100" b="0" i="0" u="none" strike="noStrike" cap="none">
                  <a:solidFill>
                    <a:srgbClr val="FFFFFF"/>
                  </a:solidFill>
                  <a:latin typeface="Play"/>
                  <a:ea typeface="Play"/>
                  <a:cs typeface="Play"/>
                  <a:sym typeface="Play"/>
                </a:rPr>
                <a:t>ZAIMAH SAIFUL YAZAN</a:t>
              </a:r>
              <a:endParaRPr sz="1000" b="0" i="0" u="none" strike="noStrike" cap="none">
                <a:solidFill>
                  <a:srgbClr val="FFFFFF"/>
                </a:solidFill>
                <a:latin typeface="Play"/>
                <a:ea typeface="Play"/>
                <a:cs typeface="Play"/>
                <a:sym typeface="Play"/>
              </a:endParaRPr>
            </a:p>
          </p:txBody>
        </p:sp>
      </p:grpSp>
      <p:pic>
        <p:nvPicPr>
          <p:cNvPr id="155" name="Google Shape;155;p2"/>
          <p:cNvPicPr preferRelativeResize="0"/>
          <p:nvPr/>
        </p:nvPicPr>
        <p:blipFill rotWithShape="1">
          <a:blip r:embed="rId12">
            <a:alphaModFix/>
          </a:blip>
          <a:srcRect b="9313"/>
          <a:stretch/>
        </p:blipFill>
        <p:spPr>
          <a:xfrm>
            <a:off x="5918844" y="1602803"/>
            <a:ext cx="488350" cy="575725"/>
          </a:xfrm>
          <a:prstGeom prst="rect">
            <a:avLst/>
          </a:prstGeom>
          <a:noFill/>
          <a:ln>
            <a:noFill/>
          </a:ln>
        </p:spPr>
      </p:pic>
      <p:pic>
        <p:nvPicPr>
          <p:cNvPr id="156" name="Google Shape;156;p2"/>
          <p:cNvPicPr preferRelativeResize="0"/>
          <p:nvPr/>
        </p:nvPicPr>
        <p:blipFill rotWithShape="1">
          <a:blip r:embed="rId13">
            <a:alphaModFix/>
          </a:blip>
          <a:srcRect b="17293"/>
          <a:stretch/>
        </p:blipFill>
        <p:spPr>
          <a:xfrm>
            <a:off x="2885619" y="2951128"/>
            <a:ext cx="488350" cy="5250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3"/>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What can you deposit?</a:t>
            </a:r>
            <a:endParaRPr sz="1400" b="0" i="0" u="none" strike="noStrike" cap="none">
              <a:solidFill>
                <a:srgbClr val="000000"/>
              </a:solidFill>
              <a:latin typeface="Arial"/>
              <a:ea typeface="Arial"/>
              <a:cs typeface="Arial"/>
              <a:sym typeface="Arial"/>
            </a:endParaRPr>
          </a:p>
        </p:txBody>
      </p:sp>
      <p:sp>
        <p:nvSpPr>
          <p:cNvPr id="536" name="Google Shape;536;p43"/>
          <p:cNvSpPr txBox="1"/>
          <p:nvPr/>
        </p:nvSpPr>
        <p:spPr>
          <a:xfrm>
            <a:off x="4259485" y="1471147"/>
            <a:ext cx="3761772" cy="307777"/>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Versions of an Article</a:t>
            </a:r>
            <a:endParaRPr sz="1400" b="0" i="0" u="none" strike="noStrike" cap="none">
              <a:solidFill>
                <a:srgbClr val="000000"/>
              </a:solidFill>
              <a:latin typeface="Arial"/>
              <a:ea typeface="Arial"/>
              <a:cs typeface="Arial"/>
              <a:sym typeface="Arial"/>
            </a:endParaRPr>
          </a:p>
        </p:txBody>
      </p:sp>
      <p:pic>
        <p:nvPicPr>
          <p:cNvPr id="537" name="Google Shape;537;p43"/>
          <p:cNvPicPr preferRelativeResize="0"/>
          <p:nvPr/>
        </p:nvPicPr>
        <p:blipFill rotWithShape="1">
          <a:blip r:embed="rId3">
            <a:alphaModFix/>
          </a:blip>
          <a:srcRect/>
          <a:stretch/>
        </p:blipFill>
        <p:spPr>
          <a:xfrm>
            <a:off x="890106" y="1962720"/>
            <a:ext cx="3369379" cy="404454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38" name="Google Shape;538;p43"/>
          <p:cNvSpPr/>
          <p:nvPr/>
        </p:nvSpPr>
        <p:spPr>
          <a:xfrm>
            <a:off x="4822247" y="2004093"/>
            <a:ext cx="4541672" cy="391862"/>
          </a:xfrm>
          <a:prstGeom prst="snip2DiagRect">
            <a:avLst>
              <a:gd name="adj1" fmla="val 0"/>
              <a:gd name="adj2" fmla="val 16667"/>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51"/>
              <a:buFont typeface="Arial"/>
              <a:buNone/>
            </a:pPr>
            <a:r>
              <a:rPr lang="en-MY" sz="2000" b="1" i="0" u="none" strike="noStrike" cap="none">
                <a:solidFill>
                  <a:schemeClr val="lt1"/>
                </a:solidFill>
                <a:latin typeface="Play"/>
                <a:ea typeface="Play"/>
                <a:cs typeface="Play"/>
                <a:sym typeface="Play"/>
              </a:rPr>
              <a:t>PUBLISHED / VERSION OF RECORD</a:t>
            </a:r>
            <a:endParaRPr sz="2000" b="0" i="0" u="none" strike="noStrike" cap="none">
              <a:solidFill>
                <a:schemeClr val="lt1"/>
              </a:solidFill>
              <a:latin typeface="Arial"/>
              <a:ea typeface="Arial"/>
              <a:cs typeface="Arial"/>
              <a:sym typeface="Arial"/>
            </a:endParaRPr>
          </a:p>
        </p:txBody>
      </p:sp>
      <p:sp>
        <p:nvSpPr>
          <p:cNvPr id="539" name="Google Shape;539;p43"/>
          <p:cNvSpPr/>
          <p:nvPr/>
        </p:nvSpPr>
        <p:spPr>
          <a:xfrm>
            <a:off x="4822247" y="2476978"/>
            <a:ext cx="6671415" cy="3381000"/>
          </a:xfrm>
          <a:prstGeom prst="snip1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MY" sz="1400" b="0" i="0" u="none" strike="noStrike" cap="none">
                <a:solidFill>
                  <a:srgbClr val="414141"/>
                </a:solidFill>
                <a:highlight>
                  <a:srgbClr val="FFFFFF"/>
                </a:highlight>
                <a:latin typeface="Roboto"/>
                <a:ea typeface="Roboto"/>
                <a:cs typeface="Roboto"/>
                <a:sym typeface="Roboto"/>
              </a:rPr>
              <a:t>Version of the manuscript published in a journal with the journal's type-set and branding</a:t>
            </a:r>
            <a:endParaRPr/>
          </a:p>
          <a:p>
            <a:pPr marL="0" marR="0" lvl="0" indent="0" algn="l" rtl="0">
              <a:lnSpc>
                <a:spcPct val="100000"/>
              </a:lnSpc>
              <a:spcBef>
                <a:spcPts val="0"/>
              </a:spcBef>
              <a:spcAft>
                <a:spcPts val="0"/>
              </a:spcAft>
              <a:buNone/>
            </a:pPr>
            <a:endParaRPr sz="1400" b="0" i="0" u="none" strike="noStrike" cap="none">
              <a:solidFill>
                <a:srgbClr val="414141"/>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None/>
            </a:pPr>
            <a:r>
              <a:rPr lang="en-MY" sz="1400" b="1" i="0" u="none" strike="noStrike" cap="none">
                <a:solidFill>
                  <a:srgbClr val="414141"/>
                </a:solidFill>
                <a:highlight>
                  <a:srgbClr val="FFFFFF"/>
                </a:highlight>
                <a:latin typeface="Roboto"/>
                <a:ea typeface="Roboto"/>
                <a:cs typeface="Roboto"/>
                <a:sym typeface="Roboto"/>
              </a:rPr>
              <a:t>APPEARANCE:</a:t>
            </a:r>
            <a:endParaRPr sz="1400" b="0" i="0" u="none" strike="noStrike" cap="none">
              <a:solidFill>
                <a:srgbClr val="414141"/>
              </a:solidFill>
              <a:highlight>
                <a:srgbClr val="FFFFFF"/>
              </a:highlight>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Branding</a:t>
            </a:r>
            <a:r>
              <a:rPr lang="en-MY" sz="1400" b="0" i="0" u="none" strike="noStrike" cap="none">
                <a:solidFill>
                  <a:srgbClr val="414141"/>
                </a:solidFill>
                <a:highlight>
                  <a:srgbClr val="FFFFFF"/>
                </a:highlight>
                <a:latin typeface="Roboto"/>
                <a:ea typeface="Roboto"/>
                <a:cs typeface="Roboto"/>
                <a:sym typeface="Roboto"/>
              </a:rPr>
              <a:t> - The manuscript features the journal’s branding, including the logo, and information such as volume, issue number, and page numbers.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File-</a:t>
            </a:r>
            <a:r>
              <a:rPr lang="en-MY" sz="1400" b="0" i="0" u="none" strike="noStrike" cap="none">
                <a:solidFill>
                  <a:srgbClr val="414141"/>
                </a:solidFill>
                <a:highlight>
                  <a:srgbClr val="FFFFFF"/>
                </a:highlight>
                <a:latin typeface="Roboto"/>
                <a:ea typeface="Roboto"/>
                <a:cs typeface="Roboto"/>
                <a:sym typeface="Roboto"/>
              </a:rPr>
              <a:t> The published version is commonly provided as a PDF file.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MY" sz="1400" b="1" i="0" u="none" strike="noStrike" cap="none">
                <a:solidFill>
                  <a:srgbClr val="414141"/>
                </a:solidFill>
                <a:highlight>
                  <a:srgbClr val="FFFFFF"/>
                </a:highlight>
                <a:latin typeface="Roboto"/>
                <a:ea typeface="Roboto"/>
                <a:cs typeface="Roboto"/>
                <a:sym typeface="Roboto"/>
              </a:rPr>
              <a:t>Formatting</a:t>
            </a:r>
            <a:r>
              <a:rPr lang="en-MY" sz="1400" b="0" i="0" u="none" strike="noStrike" cap="none">
                <a:solidFill>
                  <a:srgbClr val="414141"/>
                </a:solidFill>
                <a:highlight>
                  <a:srgbClr val="FFFFFF"/>
                </a:highlight>
                <a:latin typeface="Roboto"/>
                <a:ea typeface="Roboto"/>
                <a:cs typeface="Roboto"/>
                <a:sym typeface="Roboto"/>
              </a:rPr>
              <a:t> The document adheres to the journal’s specific formatting guidelines, including font type, size, spacing, and layout. This includes professionally formatted figures, tables, and references according to the journal's style.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4"/>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CHOOSE WHICH VERSION TO ARCHIVE?</a:t>
            </a:r>
            <a:endParaRPr sz="1400" b="0" i="0" u="none" strike="noStrike" cap="none">
              <a:solidFill>
                <a:srgbClr val="000000"/>
              </a:solidFill>
              <a:latin typeface="Arial"/>
              <a:ea typeface="Arial"/>
              <a:cs typeface="Arial"/>
              <a:sym typeface="Arial"/>
            </a:endParaRPr>
          </a:p>
        </p:txBody>
      </p:sp>
      <p:sp>
        <p:nvSpPr>
          <p:cNvPr id="545" name="Google Shape;545;p44"/>
          <p:cNvSpPr/>
          <p:nvPr/>
        </p:nvSpPr>
        <p:spPr>
          <a:xfrm>
            <a:off x="3408744" y="1072353"/>
            <a:ext cx="5374512" cy="387191"/>
          </a:xfrm>
          <a:prstGeom prst="snipRoundRect">
            <a:avLst>
              <a:gd name="adj1" fmla="val 16667"/>
              <a:gd name="adj2" fmla="val 16667"/>
            </a:avLst>
          </a:prstGeom>
          <a:solidFill>
            <a:srgbClr val="FF0000"/>
          </a:solidFill>
          <a:ln w="25400" cap="flat" cmpd="sng">
            <a:solidFill>
              <a:srgbClr val="64341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chemeClr val="lt1"/>
                </a:solidFill>
                <a:latin typeface="Rockwell"/>
                <a:ea typeface="Rockwell"/>
                <a:cs typeface="Rockwell"/>
                <a:sym typeface="Rockwell"/>
              </a:rPr>
              <a:t>CHOOSING THE VERSION IS CRUCIAL!!</a:t>
            </a:r>
            <a:endParaRPr sz="1800" b="1" i="0" u="none" strike="noStrike" cap="none">
              <a:solidFill>
                <a:schemeClr val="lt1"/>
              </a:solidFill>
              <a:latin typeface="Rockwell"/>
              <a:ea typeface="Rockwell"/>
              <a:cs typeface="Rockwell"/>
              <a:sym typeface="Rockwell"/>
            </a:endParaRPr>
          </a:p>
        </p:txBody>
      </p:sp>
      <p:sp>
        <p:nvSpPr>
          <p:cNvPr id="546" name="Google Shape;546;p44"/>
          <p:cNvSpPr/>
          <p:nvPr/>
        </p:nvSpPr>
        <p:spPr>
          <a:xfrm>
            <a:off x="1994295" y="1459545"/>
            <a:ext cx="8203409" cy="1969456"/>
          </a:xfrm>
          <a:prstGeom prst="snip2DiagRect">
            <a:avLst>
              <a:gd name="adj1" fmla="val 0"/>
              <a:gd name="adj2" fmla="val 16667"/>
            </a:avLst>
          </a:prstGeom>
          <a:solidFill>
            <a:schemeClr val="accent4"/>
          </a:solidFill>
          <a:ln w="25400" cap="flat" cmpd="sng">
            <a:solidFill>
              <a:srgbClr val="6B5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800" b="0" i="0" u="none" strike="noStrike" cap="none">
                <a:solidFill>
                  <a:schemeClr val="dk1"/>
                </a:solidFill>
                <a:latin typeface="Arial"/>
                <a:ea typeface="Arial"/>
                <a:cs typeface="Arial"/>
                <a:sym typeface="Arial"/>
              </a:rPr>
              <a:t>It determines </a:t>
            </a:r>
            <a:r>
              <a:rPr lang="en-MY" sz="1800" b="1" i="0" u="none" strike="noStrike" cap="none">
                <a:solidFill>
                  <a:schemeClr val="dk1"/>
                </a:solidFill>
                <a:latin typeface="Arial"/>
                <a:ea typeface="Arial"/>
                <a:cs typeface="Arial"/>
                <a:sym typeface="Arial"/>
              </a:rPr>
              <a:t>how widely your work can be accessed and downloaded</a:t>
            </a:r>
            <a:r>
              <a:rPr lang="en-MY" sz="1800" b="0" i="0" u="none" strike="noStrike" cap="none">
                <a:solidFill>
                  <a:schemeClr val="dk1"/>
                </a:solidFill>
                <a:latin typeface="Arial"/>
                <a:ea typeface="Arial"/>
                <a:cs typeface="Arial"/>
                <a:sym typeface="Arial"/>
              </a:rPr>
              <a:t>. Archiving the correct version is essential to comply with publisher policies and ensure that your research </a:t>
            </a:r>
            <a:r>
              <a:rPr lang="en-MY" sz="1800" b="1" i="0" u="none" strike="noStrike" cap="none">
                <a:solidFill>
                  <a:schemeClr val="dk1"/>
                </a:solidFill>
                <a:latin typeface="Arial"/>
                <a:ea typeface="Arial"/>
                <a:cs typeface="Arial"/>
                <a:sym typeface="Arial"/>
              </a:rPr>
              <a:t>reaches the broadest possible audience</a:t>
            </a:r>
            <a:r>
              <a:rPr lang="en-MY" sz="1800" b="0" i="0" u="none" strike="noStrike" cap="none">
                <a:solidFill>
                  <a:schemeClr val="dk1"/>
                </a:solidFill>
                <a:latin typeface="Arial"/>
                <a:ea typeface="Arial"/>
                <a:cs typeface="Arial"/>
                <a:sym typeface="Arial"/>
              </a:rPr>
              <a:t>. </a:t>
            </a:r>
            <a:r>
              <a:rPr lang="en-MY" sz="1800" b="0" i="0" u="none" strike="noStrike" cap="none">
                <a:solidFill>
                  <a:srgbClr val="CC0000"/>
                </a:solidFill>
                <a:latin typeface="Arial"/>
                <a:ea typeface="Arial"/>
                <a:cs typeface="Arial"/>
                <a:sym typeface="Arial"/>
              </a:rPr>
              <a:t>Depositing the wrong version could restrict access to your work, keeping it behind paywalls and limiting its potential impact.</a:t>
            </a:r>
            <a:endParaRPr sz="1800" b="0" i="0" u="none" strike="noStrike" cap="none">
              <a:solidFill>
                <a:srgbClr val="CC0000"/>
              </a:solidFill>
              <a:latin typeface="Arial"/>
              <a:ea typeface="Arial"/>
              <a:cs typeface="Arial"/>
              <a:sym typeface="Arial"/>
            </a:endParaRPr>
          </a:p>
        </p:txBody>
      </p:sp>
      <p:pic>
        <p:nvPicPr>
          <p:cNvPr id="547" name="Google Shape;547;p44" descr="A computer screen with a graph on it&#10;&#10;Description automatically generated"/>
          <p:cNvPicPr preferRelativeResize="0"/>
          <p:nvPr/>
        </p:nvPicPr>
        <p:blipFill rotWithShape="1">
          <a:blip r:embed="rId3">
            <a:alphaModFix/>
          </a:blip>
          <a:srcRect/>
          <a:stretch/>
        </p:blipFill>
        <p:spPr>
          <a:xfrm>
            <a:off x="7502284" y="4242926"/>
            <a:ext cx="1038446" cy="1038446"/>
          </a:xfrm>
          <a:prstGeom prst="rect">
            <a:avLst/>
          </a:prstGeom>
          <a:noFill/>
          <a:ln>
            <a:noFill/>
          </a:ln>
        </p:spPr>
      </p:pic>
      <p:pic>
        <p:nvPicPr>
          <p:cNvPr id="548" name="Google Shape;548;p44" descr="A yellow padlock with a keyhole&#10;&#10;Description automatically generated"/>
          <p:cNvPicPr preferRelativeResize="0"/>
          <p:nvPr/>
        </p:nvPicPr>
        <p:blipFill rotWithShape="1">
          <a:blip r:embed="rId4">
            <a:alphaModFix/>
          </a:blip>
          <a:srcRect/>
          <a:stretch/>
        </p:blipFill>
        <p:spPr>
          <a:xfrm>
            <a:off x="6450446" y="4447907"/>
            <a:ext cx="628485" cy="628485"/>
          </a:xfrm>
          <a:prstGeom prst="rect">
            <a:avLst/>
          </a:prstGeom>
          <a:noFill/>
          <a:ln>
            <a:noFill/>
          </a:ln>
        </p:spPr>
      </p:pic>
      <p:pic>
        <p:nvPicPr>
          <p:cNvPr id="549" name="Google Shape;549;p44" descr="A person looking at a computer screen&#10;&#10;Description automatically generated"/>
          <p:cNvPicPr preferRelativeResize="0"/>
          <p:nvPr/>
        </p:nvPicPr>
        <p:blipFill rotWithShape="1">
          <a:blip r:embed="rId5">
            <a:alphaModFix/>
          </a:blip>
          <a:srcRect/>
          <a:stretch/>
        </p:blipFill>
        <p:spPr>
          <a:xfrm>
            <a:off x="3580498" y="4040195"/>
            <a:ext cx="1038446" cy="1557669"/>
          </a:xfrm>
          <a:prstGeom prst="rect">
            <a:avLst/>
          </a:prstGeom>
          <a:noFill/>
          <a:ln>
            <a:noFill/>
          </a:ln>
        </p:spPr>
      </p:pic>
      <p:pic>
        <p:nvPicPr>
          <p:cNvPr id="550" name="Google Shape;550;p44" descr="A person in a black sweater holding a tablet&#10;&#10;Description automatically generated"/>
          <p:cNvPicPr preferRelativeResize="0"/>
          <p:nvPr/>
        </p:nvPicPr>
        <p:blipFill rotWithShape="1">
          <a:blip r:embed="rId6">
            <a:alphaModFix/>
          </a:blip>
          <a:srcRect/>
          <a:stretch/>
        </p:blipFill>
        <p:spPr>
          <a:xfrm>
            <a:off x="2820531" y="4099094"/>
            <a:ext cx="973029" cy="1459544"/>
          </a:xfrm>
          <a:prstGeom prst="rect">
            <a:avLst/>
          </a:prstGeom>
          <a:noFill/>
          <a:ln>
            <a:noFill/>
          </a:ln>
        </p:spPr>
      </p:pic>
      <p:pic>
        <p:nvPicPr>
          <p:cNvPr id="551" name="Google Shape;551;p44" descr="A person sitting at a desk using a computer&#10;&#10;Description automatically generated"/>
          <p:cNvPicPr preferRelativeResize="0"/>
          <p:nvPr/>
        </p:nvPicPr>
        <p:blipFill rotWithShape="1">
          <a:blip r:embed="rId7">
            <a:alphaModFix/>
          </a:blip>
          <a:srcRect/>
          <a:stretch/>
        </p:blipFill>
        <p:spPr>
          <a:xfrm>
            <a:off x="4416305" y="4040195"/>
            <a:ext cx="962606" cy="1443910"/>
          </a:xfrm>
          <a:prstGeom prst="rect">
            <a:avLst/>
          </a:prstGeom>
          <a:noFill/>
          <a:ln>
            <a:noFill/>
          </a:ln>
        </p:spPr>
      </p:pic>
      <p:sp>
        <p:nvSpPr>
          <p:cNvPr id="552" name="Google Shape;552;p44"/>
          <p:cNvSpPr/>
          <p:nvPr/>
        </p:nvSpPr>
        <p:spPr>
          <a:xfrm>
            <a:off x="5483098" y="4748625"/>
            <a:ext cx="729205" cy="160481"/>
          </a:xfrm>
          <a:prstGeom prst="rightArrow">
            <a:avLst>
              <a:gd name="adj1" fmla="val 50000"/>
              <a:gd name="adj2" fmla="val 50000"/>
            </a:avLst>
          </a:prstGeom>
          <a:solidFill>
            <a:srgbClr val="FF0000"/>
          </a:solid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5"/>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CHOOSE WHICH VERSION TO ARCHIVE?</a:t>
            </a:r>
            <a:endParaRPr sz="1400" b="0" i="0" u="none" strike="noStrike" cap="none">
              <a:solidFill>
                <a:srgbClr val="000000"/>
              </a:solidFill>
              <a:latin typeface="Arial"/>
              <a:ea typeface="Arial"/>
              <a:cs typeface="Arial"/>
              <a:sym typeface="Arial"/>
            </a:endParaRPr>
          </a:p>
        </p:txBody>
      </p:sp>
      <p:sp>
        <p:nvSpPr>
          <p:cNvPr id="558" name="Google Shape;558;p45"/>
          <p:cNvSpPr/>
          <p:nvPr/>
        </p:nvSpPr>
        <p:spPr>
          <a:xfrm>
            <a:off x="2210765" y="1072353"/>
            <a:ext cx="7940231" cy="387191"/>
          </a:xfrm>
          <a:prstGeom prst="snipRoundRect">
            <a:avLst>
              <a:gd name="adj1" fmla="val 16667"/>
              <a:gd name="adj2" fmla="val 16667"/>
            </a:avLst>
          </a:prstGeom>
          <a:solidFill>
            <a:srgbClr val="00B050"/>
          </a:solidFill>
          <a:ln w="25400" cap="flat" cmpd="sng">
            <a:solidFill>
              <a:srgbClr val="64341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800" b="1" i="0" u="none" strike="noStrike" cap="none" dirty="0">
                <a:solidFill>
                  <a:schemeClr val="lt1"/>
                </a:solidFill>
                <a:latin typeface="Rockwell"/>
                <a:ea typeface="Rockwell"/>
                <a:cs typeface="Rockwell"/>
                <a:sym typeface="Rockwell"/>
              </a:rPr>
              <a:t>USING OPEN POLICY FINDER TO CHECK VERSION POLICIES</a:t>
            </a:r>
            <a:endParaRPr sz="1800" b="1" i="0" u="none" strike="noStrike" cap="none" dirty="0">
              <a:solidFill>
                <a:schemeClr val="lt1"/>
              </a:solidFill>
              <a:latin typeface="Rockwell"/>
              <a:ea typeface="Rockwell"/>
              <a:cs typeface="Rockwell"/>
              <a:sym typeface="Rockwell"/>
            </a:endParaRPr>
          </a:p>
        </p:txBody>
      </p:sp>
      <p:sp>
        <p:nvSpPr>
          <p:cNvPr id="560" name="Google Shape;560;p45"/>
          <p:cNvSpPr txBox="1"/>
          <p:nvPr/>
        </p:nvSpPr>
        <p:spPr>
          <a:xfrm>
            <a:off x="6768231" y="4880390"/>
            <a:ext cx="321300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400" b="1" i="0" u="none" strike="noStrike" cap="none" dirty="0">
                <a:solidFill>
                  <a:srgbClr val="000000"/>
                </a:solidFill>
                <a:latin typeface="Arial"/>
                <a:ea typeface="Arial"/>
                <a:cs typeface="Arial"/>
                <a:sym typeface="Arial"/>
              </a:rPr>
              <a:t>https://openpolicyfinder.jisc.ac.uk/</a:t>
            </a:r>
            <a:endParaRPr dirty="0"/>
          </a:p>
        </p:txBody>
      </p:sp>
      <p:sp>
        <p:nvSpPr>
          <p:cNvPr id="561" name="Google Shape;561;p45"/>
          <p:cNvSpPr txBox="1"/>
          <p:nvPr/>
        </p:nvSpPr>
        <p:spPr>
          <a:xfrm>
            <a:off x="2210764" y="1864180"/>
            <a:ext cx="3885235" cy="31085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MY" sz="1400" b="1" i="0" u="none" strike="noStrike" cap="none" dirty="0">
                <a:solidFill>
                  <a:srgbClr val="000000"/>
                </a:solidFill>
                <a:latin typeface="Roboto"/>
                <a:ea typeface="Roboto"/>
                <a:cs typeface="Roboto"/>
                <a:sym typeface="Roboto"/>
              </a:rPr>
              <a:t>Open Policy Finder </a:t>
            </a:r>
            <a:r>
              <a:rPr lang="en-MY" sz="1400" b="0" i="0" u="none" strike="noStrike" cap="none" dirty="0">
                <a:solidFill>
                  <a:srgbClr val="000000"/>
                </a:solidFill>
                <a:latin typeface="Roboto"/>
                <a:ea typeface="Roboto"/>
                <a:cs typeface="Roboto"/>
                <a:sym typeface="Roboto"/>
              </a:rPr>
              <a:t>is a tool that helps researchers determine what versions of their articles can be archived based on the publisher’s policies. </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None/>
            </a:pPr>
            <a:r>
              <a:rPr lang="en-MY" sz="1400" b="0" i="0" u="none" strike="noStrike" cap="none" dirty="0">
                <a:solidFill>
                  <a:srgbClr val="000000"/>
                </a:solidFill>
                <a:latin typeface="Roboto"/>
                <a:ea typeface="Roboto"/>
                <a:cs typeface="Roboto"/>
                <a:sym typeface="Roboto"/>
              </a:rPr>
              <a:t>By entering the journal's name into Open Policy Finder, you can quickly find out whether you can archive the submitted, accepted, or published version of your work, as well as any restrictions or embargoes that apply.</a:t>
            </a:r>
            <a:br>
              <a:rPr lang="en-MY" sz="1400" b="0" i="0" u="none" strike="noStrike" cap="none" dirty="0">
                <a:solidFill>
                  <a:srgbClr val="000000"/>
                </a:solidFill>
                <a:latin typeface="Roboto"/>
                <a:ea typeface="Roboto"/>
                <a:cs typeface="Roboto"/>
                <a:sym typeface="Roboto"/>
              </a:rPr>
            </a:br>
            <a:br>
              <a:rPr lang="en-MY" sz="1400" b="0" i="0" u="none" strike="noStrike" cap="none" dirty="0">
                <a:solidFill>
                  <a:srgbClr val="000000"/>
                </a:solidFill>
                <a:latin typeface="Roboto"/>
                <a:ea typeface="Roboto"/>
                <a:cs typeface="Roboto"/>
                <a:sym typeface="Roboto"/>
              </a:rPr>
            </a:br>
            <a:r>
              <a:rPr lang="en-MY" sz="1400" b="0" i="1" u="none" strike="noStrike" cap="none" dirty="0">
                <a:solidFill>
                  <a:srgbClr val="000000"/>
                </a:solidFill>
                <a:latin typeface="Arial"/>
                <a:ea typeface="Arial"/>
                <a:cs typeface="Arial"/>
                <a:sym typeface="Arial"/>
              </a:rPr>
              <a:t>All the information provided by Open Policy Finder is correct to the best of its knowledge but should not be relied upon for legal advice.</a:t>
            </a:r>
            <a:endParaRPr sz="1400" b="0" i="1"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EB720A2-B6B0-AA5D-E3D3-F0D1E89A2CAC}"/>
              </a:ext>
            </a:extLst>
          </p:cNvPr>
          <p:cNvPicPr>
            <a:picLocks noChangeAspect="1"/>
          </p:cNvPicPr>
          <p:nvPr/>
        </p:nvPicPr>
        <p:blipFill>
          <a:blip r:embed="rId3"/>
          <a:stretch>
            <a:fillRect/>
          </a:stretch>
        </p:blipFill>
        <p:spPr>
          <a:xfrm>
            <a:off x="6469515" y="2535945"/>
            <a:ext cx="3810434" cy="1764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5"/>
        <p:cNvGrpSpPr/>
        <p:nvPr/>
      </p:nvGrpSpPr>
      <p:grpSpPr>
        <a:xfrm>
          <a:off x="0" y="0"/>
          <a:ext cx="0" cy="0"/>
          <a:chOff x="0" y="0"/>
          <a:chExt cx="0" cy="0"/>
        </a:xfrm>
      </p:grpSpPr>
      <p:sp>
        <p:nvSpPr>
          <p:cNvPr id="626" name="Google Shape;626;p11"/>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Do Publishers Handle Self-Archiving?</a:t>
            </a:r>
            <a:endParaRPr sz="2800" b="0" i="0" u="none" strike="noStrike" cap="none">
              <a:solidFill>
                <a:srgbClr val="000000"/>
              </a:solidFill>
              <a:latin typeface="Arial"/>
              <a:ea typeface="Arial"/>
              <a:cs typeface="Arial"/>
              <a:sym typeface="Arial"/>
            </a:endParaRPr>
          </a:p>
        </p:txBody>
      </p:sp>
      <p:sp>
        <p:nvSpPr>
          <p:cNvPr id="627" name="Google Shape;627;p11"/>
          <p:cNvSpPr txBox="1"/>
          <p:nvPr/>
        </p:nvSpPr>
        <p:spPr>
          <a:xfrm>
            <a:off x="4328392" y="1344593"/>
            <a:ext cx="3535214" cy="307736"/>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DEPOSIT PUBLISHED VERSION</a:t>
            </a:r>
            <a:endParaRPr sz="1400" b="0" i="0" u="none" strike="noStrike" cap="none">
              <a:solidFill>
                <a:srgbClr val="000000"/>
              </a:solidFill>
              <a:latin typeface="Arial"/>
              <a:ea typeface="Arial"/>
              <a:cs typeface="Arial"/>
              <a:sym typeface="Arial"/>
            </a:endParaRPr>
          </a:p>
        </p:txBody>
      </p:sp>
      <p:pic>
        <p:nvPicPr>
          <p:cNvPr id="628" name="Google Shape;628;p11"/>
          <p:cNvPicPr preferRelativeResize="0"/>
          <p:nvPr/>
        </p:nvPicPr>
        <p:blipFill rotWithShape="1">
          <a:blip r:embed="rId4">
            <a:alphaModFix/>
          </a:blip>
          <a:srcRect/>
          <a:stretch/>
        </p:blipFill>
        <p:spPr>
          <a:xfrm>
            <a:off x="4687686" y="2988014"/>
            <a:ext cx="2816626" cy="1126650"/>
          </a:xfrm>
          <a:prstGeom prst="rect">
            <a:avLst/>
          </a:prstGeom>
          <a:noFill/>
          <a:ln>
            <a:noFill/>
          </a:ln>
        </p:spPr>
      </p:pic>
      <p:pic>
        <p:nvPicPr>
          <p:cNvPr id="629" name="Google Shape;629;p11"/>
          <p:cNvPicPr preferRelativeResize="0"/>
          <p:nvPr/>
        </p:nvPicPr>
        <p:blipFill rotWithShape="1">
          <a:blip r:embed="rId5">
            <a:alphaModFix/>
          </a:blip>
          <a:srcRect b="32566"/>
          <a:stretch/>
        </p:blipFill>
        <p:spPr>
          <a:xfrm>
            <a:off x="3771259" y="2255994"/>
            <a:ext cx="933590" cy="629556"/>
          </a:xfrm>
          <a:prstGeom prst="rect">
            <a:avLst/>
          </a:prstGeom>
          <a:noFill/>
          <a:ln>
            <a:noFill/>
          </a:ln>
        </p:spPr>
      </p:pic>
      <p:pic>
        <p:nvPicPr>
          <p:cNvPr id="630" name="Google Shape;630;p11"/>
          <p:cNvPicPr preferRelativeResize="0"/>
          <p:nvPr/>
        </p:nvPicPr>
        <p:blipFill rotWithShape="1">
          <a:blip r:embed="rId6">
            <a:alphaModFix/>
          </a:blip>
          <a:srcRect/>
          <a:stretch/>
        </p:blipFill>
        <p:spPr>
          <a:xfrm>
            <a:off x="3282941" y="3243833"/>
            <a:ext cx="736703" cy="736703"/>
          </a:xfrm>
          <a:prstGeom prst="rect">
            <a:avLst/>
          </a:prstGeom>
          <a:noFill/>
          <a:ln>
            <a:noFill/>
          </a:ln>
        </p:spPr>
      </p:pic>
      <p:pic>
        <p:nvPicPr>
          <p:cNvPr id="631" name="Google Shape;631;p11"/>
          <p:cNvPicPr preferRelativeResize="0"/>
          <p:nvPr/>
        </p:nvPicPr>
        <p:blipFill rotWithShape="1">
          <a:blip r:embed="rId7">
            <a:alphaModFix/>
          </a:blip>
          <a:srcRect/>
          <a:stretch/>
        </p:blipFill>
        <p:spPr>
          <a:xfrm>
            <a:off x="5407808" y="1924569"/>
            <a:ext cx="933590" cy="662849"/>
          </a:xfrm>
          <a:prstGeom prst="rect">
            <a:avLst/>
          </a:prstGeom>
          <a:noFill/>
          <a:ln>
            <a:noFill/>
          </a:ln>
        </p:spPr>
      </p:pic>
      <p:pic>
        <p:nvPicPr>
          <p:cNvPr id="632" name="Google Shape;632;p11"/>
          <p:cNvPicPr preferRelativeResize="0"/>
          <p:nvPr/>
        </p:nvPicPr>
        <p:blipFill rotWithShape="1">
          <a:blip r:embed="rId8">
            <a:alphaModFix/>
          </a:blip>
          <a:srcRect/>
          <a:stretch/>
        </p:blipFill>
        <p:spPr>
          <a:xfrm>
            <a:off x="7044357" y="2341564"/>
            <a:ext cx="2327025" cy="432553"/>
          </a:xfrm>
          <a:prstGeom prst="rect">
            <a:avLst/>
          </a:prstGeom>
          <a:noFill/>
          <a:ln>
            <a:noFill/>
          </a:ln>
        </p:spPr>
      </p:pic>
      <p:pic>
        <p:nvPicPr>
          <p:cNvPr id="633" name="Google Shape;633;p11"/>
          <p:cNvPicPr preferRelativeResize="0"/>
          <p:nvPr/>
        </p:nvPicPr>
        <p:blipFill rotWithShape="1">
          <a:blip r:embed="rId9">
            <a:alphaModFix/>
          </a:blip>
          <a:srcRect/>
          <a:stretch/>
        </p:blipFill>
        <p:spPr>
          <a:xfrm>
            <a:off x="8103693" y="3418114"/>
            <a:ext cx="1582429" cy="388143"/>
          </a:xfrm>
          <a:prstGeom prst="rect">
            <a:avLst/>
          </a:prstGeom>
          <a:noFill/>
          <a:ln>
            <a:noFill/>
          </a:ln>
        </p:spPr>
      </p:pic>
      <p:pic>
        <p:nvPicPr>
          <p:cNvPr id="634" name="Google Shape;634;p11"/>
          <p:cNvPicPr preferRelativeResize="0"/>
          <p:nvPr/>
        </p:nvPicPr>
        <p:blipFill rotWithShape="1">
          <a:blip r:embed="rId10">
            <a:alphaModFix/>
          </a:blip>
          <a:srcRect/>
          <a:stretch/>
        </p:blipFill>
        <p:spPr>
          <a:xfrm>
            <a:off x="4704849" y="4343049"/>
            <a:ext cx="885541" cy="885541"/>
          </a:xfrm>
          <a:prstGeom prst="rect">
            <a:avLst/>
          </a:prstGeom>
          <a:noFill/>
          <a:ln>
            <a:noFill/>
          </a:ln>
        </p:spPr>
      </p:pic>
      <p:pic>
        <p:nvPicPr>
          <p:cNvPr id="635" name="Google Shape;635;p11"/>
          <p:cNvPicPr preferRelativeResize="0"/>
          <p:nvPr/>
        </p:nvPicPr>
        <p:blipFill rotWithShape="1">
          <a:blip r:embed="rId11">
            <a:alphaModFix/>
          </a:blip>
          <a:srcRect/>
          <a:stretch/>
        </p:blipFill>
        <p:spPr>
          <a:xfrm>
            <a:off x="6752941" y="4357537"/>
            <a:ext cx="933590" cy="8710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13"/>
          <p:cNvSpPr txBox="1"/>
          <p:nvPr/>
        </p:nvSpPr>
        <p:spPr>
          <a:xfrm>
            <a:off x="3416191" y="1258321"/>
            <a:ext cx="5359618" cy="307777"/>
          </a:xfrm>
          <a:prstGeom prst="rect">
            <a:avLst/>
          </a:prstGeom>
          <a:solidFill>
            <a:srgbClr val="FFFFFF"/>
          </a:solid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PUBLISHER SELF-ARCHIVING POLICY</a:t>
            </a:r>
            <a:endParaRPr sz="1400" b="0" i="0" u="none" strike="noStrike" cap="none">
              <a:solidFill>
                <a:srgbClr val="000000"/>
              </a:solidFill>
              <a:latin typeface="Arial"/>
              <a:ea typeface="Arial"/>
              <a:cs typeface="Arial"/>
              <a:sym typeface="Arial"/>
            </a:endParaRPr>
          </a:p>
        </p:txBody>
      </p:sp>
      <p:sp>
        <p:nvSpPr>
          <p:cNvPr id="641" name="Google Shape;641;p13"/>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Do Publishers Handle Self-Archiving?</a:t>
            </a:r>
            <a:endParaRPr sz="1400" b="0" i="0" u="none" strike="noStrike" cap="none">
              <a:solidFill>
                <a:srgbClr val="000000"/>
              </a:solidFill>
              <a:latin typeface="Arial"/>
              <a:ea typeface="Arial"/>
              <a:cs typeface="Arial"/>
              <a:sym typeface="Arial"/>
            </a:endParaRPr>
          </a:p>
        </p:txBody>
      </p:sp>
      <p:graphicFrame>
        <p:nvGraphicFramePr>
          <p:cNvPr id="642" name="Google Shape;642;p13"/>
          <p:cNvGraphicFramePr/>
          <p:nvPr/>
        </p:nvGraphicFramePr>
        <p:xfrm>
          <a:off x="578734" y="1636137"/>
          <a:ext cx="11250625" cy="4318050"/>
        </p:xfrm>
        <a:graphic>
          <a:graphicData uri="http://schemas.openxmlformats.org/drawingml/2006/table">
            <a:tbl>
              <a:tblPr firstRow="1" bandRow="1">
                <a:noFill/>
                <a:tableStyleId>{005C04F2-8B51-472C-A627-D8EE471082BB}</a:tableStyleId>
              </a:tblPr>
              <a:tblGrid>
                <a:gridCol w="1762150">
                  <a:extLst>
                    <a:ext uri="{9D8B030D-6E8A-4147-A177-3AD203B41FA5}">
                      <a16:colId xmlns:a16="http://schemas.microsoft.com/office/drawing/2014/main" val="20000"/>
                    </a:ext>
                  </a:extLst>
                </a:gridCol>
                <a:gridCol w="2682550">
                  <a:extLst>
                    <a:ext uri="{9D8B030D-6E8A-4147-A177-3AD203B41FA5}">
                      <a16:colId xmlns:a16="http://schemas.microsoft.com/office/drawing/2014/main" val="20001"/>
                    </a:ext>
                  </a:extLst>
                </a:gridCol>
                <a:gridCol w="2987950">
                  <a:extLst>
                    <a:ext uri="{9D8B030D-6E8A-4147-A177-3AD203B41FA5}">
                      <a16:colId xmlns:a16="http://schemas.microsoft.com/office/drawing/2014/main" val="20002"/>
                    </a:ext>
                  </a:extLst>
                </a:gridCol>
                <a:gridCol w="38179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MY" sz="1600" u="none" strike="noStrike" cap="none"/>
                        <a:t>Preprint / Submitted version</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MY" sz="1600" u="none" strike="noStrike" cap="none"/>
                        <a:t>Postprint / Accepted version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MY" sz="1600" u="none" strike="noStrike" cap="none"/>
                        <a:t>URL</a:t>
                      </a:r>
                      <a:endParaRPr sz="14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Link to publication</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After embargo (12-24 month)</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MY" sz="1100" u="none" strike="noStrike" cap="none"/>
                        <a:t>https://www.elsevier.com/about/policies-and-standards/sharing</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Link to publication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After embargo (6-12 month)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MY" sz="1100" u="none" strike="noStrike" cap="none"/>
                        <a:t>https://www.springernature.com/gp/open-research/policies/journal-policies</a:t>
                      </a:r>
                      <a:br>
                        <a:rPr lang="en-MY" sz="1100" u="none" strike="noStrike" cap="none"/>
                      </a:br>
                      <a:br>
                        <a:rPr lang="en-MY" sz="1100" u="none" strike="noStrike" cap="none"/>
                      </a:br>
                      <a:r>
                        <a:rPr lang="en-MY" sz="1100" b="0" u="none" strike="noStrike" cap="none">
                          <a:solidFill>
                            <a:schemeClr val="dk1"/>
                          </a:solidFill>
                        </a:rPr>
                        <a:t>https://www.springer.com/gp/editorial-policies/preprint-sharing</a:t>
                      </a:r>
                      <a:endParaRPr sz="1100" u="none" strike="noStrike" cap="none"/>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No condition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After official publication</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MY" sz="1100" u="none" strike="noStrike" cap="none"/>
                        <a:t>https://www.emeraldgrouppublishing.com/sites/default/files/2020-08/how-to-share-your-Emerald-article.pdf</a:t>
                      </a:r>
                      <a:endParaRPr sz="1400" u="none" strike="noStrike" cap="none"/>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Not Allowed after official publication</a:t>
                      </a:r>
                      <a:br>
                        <a:rPr lang="en-MY" sz="1200" u="none" strike="noStrike" cap="none"/>
                      </a:br>
                      <a:br>
                        <a:rPr lang="en-MY" sz="1200" u="none" strike="noStrike" cap="none"/>
                      </a:b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MY" sz="1200" u="none" strike="noStrike" cap="none"/>
                        <a:t>Status: Allowed</a:t>
                      </a:r>
                      <a:br>
                        <a:rPr lang="en-MY" sz="1200" u="none" strike="noStrike" cap="none"/>
                      </a:br>
                      <a:br>
                        <a:rPr lang="en-MY" sz="1200" u="none" strike="noStrike" cap="none"/>
                      </a:br>
                      <a:r>
                        <a:rPr lang="en-MY" sz="1200" u="none" strike="noStrike" cap="none"/>
                        <a:t>Condition: </a:t>
                      </a:r>
                      <a:br>
                        <a:rPr lang="en-MY" sz="1200" u="none" strike="noStrike" cap="none"/>
                      </a:br>
                      <a:r>
                        <a:rPr lang="en-MY" sz="1200" u="none" strike="noStrike" cap="none"/>
                        <a:t>After embargo (24 month)</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MY" sz="1100" u="none" strike="noStrike" cap="none"/>
                        <a:t>https://journals.ieeeauthorcenter.ieee.org/become-an-ieee-journal-author/publishing-ethics/guidelines-and-policies/post-publication-policies/</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pic>
        <p:nvPicPr>
          <p:cNvPr id="643" name="Google Shape;643;p13" descr="A person holding a sign next to a tree&#10;&#10;Description automatically generated"/>
          <p:cNvPicPr preferRelativeResize="0"/>
          <p:nvPr/>
        </p:nvPicPr>
        <p:blipFill rotWithShape="1">
          <a:blip r:embed="rId4">
            <a:alphaModFix/>
          </a:blip>
          <a:srcRect/>
          <a:stretch/>
        </p:blipFill>
        <p:spPr>
          <a:xfrm>
            <a:off x="1034728" y="2036066"/>
            <a:ext cx="814689" cy="898442"/>
          </a:xfrm>
          <a:prstGeom prst="rect">
            <a:avLst/>
          </a:prstGeom>
          <a:noFill/>
          <a:ln>
            <a:noFill/>
          </a:ln>
        </p:spPr>
      </p:pic>
      <p:grpSp>
        <p:nvGrpSpPr>
          <p:cNvPr id="644" name="Google Shape;644;p13"/>
          <p:cNvGrpSpPr/>
          <p:nvPr/>
        </p:nvGrpSpPr>
        <p:grpSpPr>
          <a:xfrm>
            <a:off x="731529" y="3161162"/>
            <a:ext cx="1578324" cy="602668"/>
            <a:chOff x="639193" y="3888582"/>
            <a:chExt cx="1578324" cy="602668"/>
          </a:xfrm>
        </p:grpSpPr>
        <p:pic>
          <p:nvPicPr>
            <p:cNvPr id="645" name="Google Shape;645;p13"/>
            <p:cNvPicPr preferRelativeResize="0"/>
            <p:nvPr/>
          </p:nvPicPr>
          <p:blipFill rotWithShape="1">
            <a:blip r:embed="rId5">
              <a:alphaModFix/>
            </a:blip>
            <a:srcRect r="44840"/>
            <a:stretch/>
          </p:blipFill>
          <p:spPr>
            <a:xfrm>
              <a:off x="639193" y="3888582"/>
              <a:ext cx="1578324" cy="278311"/>
            </a:xfrm>
            <a:prstGeom prst="rect">
              <a:avLst/>
            </a:prstGeom>
            <a:noFill/>
            <a:ln>
              <a:noFill/>
            </a:ln>
          </p:spPr>
        </p:pic>
        <p:pic>
          <p:nvPicPr>
            <p:cNvPr id="646" name="Google Shape;646;p13"/>
            <p:cNvPicPr preferRelativeResize="0"/>
            <p:nvPr/>
          </p:nvPicPr>
          <p:blipFill rotWithShape="1">
            <a:blip r:embed="rId5">
              <a:alphaModFix/>
            </a:blip>
            <a:srcRect l="55754"/>
            <a:stretch/>
          </p:blipFill>
          <p:spPr>
            <a:xfrm>
              <a:off x="639193" y="4212939"/>
              <a:ext cx="1266003" cy="278311"/>
            </a:xfrm>
            <a:prstGeom prst="rect">
              <a:avLst/>
            </a:prstGeom>
            <a:noFill/>
            <a:ln>
              <a:noFill/>
            </a:ln>
          </p:spPr>
        </p:pic>
      </p:grpSp>
      <p:pic>
        <p:nvPicPr>
          <p:cNvPr id="647" name="Google Shape;647;p13" descr="A logo with blue and yellow letters&#10;&#10;Description automatically generated"/>
          <p:cNvPicPr preferRelativeResize="0"/>
          <p:nvPr/>
        </p:nvPicPr>
        <p:blipFill rotWithShape="1">
          <a:blip r:embed="rId6">
            <a:alphaModFix/>
          </a:blip>
          <a:srcRect/>
          <a:stretch/>
        </p:blipFill>
        <p:spPr>
          <a:xfrm>
            <a:off x="578734" y="3995644"/>
            <a:ext cx="1726678" cy="863339"/>
          </a:xfrm>
          <a:prstGeom prst="rect">
            <a:avLst/>
          </a:prstGeom>
          <a:noFill/>
          <a:ln>
            <a:noFill/>
          </a:ln>
        </p:spPr>
      </p:pic>
      <p:pic>
        <p:nvPicPr>
          <p:cNvPr id="648" name="Google Shape;648;p13" descr="A black background with blue squares&#10;&#10;Description automatically generated"/>
          <p:cNvPicPr preferRelativeResize="0"/>
          <p:nvPr/>
        </p:nvPicPr>
        <p:blipFill rotWithShape="1">
          <a:blip r:embed="rId7">
            <a:alphaModFix/>
          </a:blip>
          <a:srcRect t="1" r="51875" b="-5359"/>
          <a:stretch/>
        </p:blipFill>
        <p:spPr>
          <a:xfrm>
            <a:off x="838449" y="5012239"/>
            <a:ext cx="1471404" cy="73259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2"/>
        <p:cNvGrpSpPr/>
        <p:nvPr/>
      </p:nvGrpSpPr>
      <p:grpSpPr>
        <a:xfrm>
          <a:off x="0" y="0"/>
          <a:ext cx="0" cy="0"/>
          <a:chOff x="0" y="0"/>
          <a:chExt cx="0" cy="0"/>
        </a:xfrm>
      </p:grpSpPr>
      <p:sp>
        <p:nvSpPr>
          <p:cNvPr id="653" name="Google Shape;653;p51"/>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Typical Conditions for Depositing Articles</a:t>
            </a:r>
            <a:endParaRPr sz="1400" b="0" i="0" u="none" strike="noStrike" cap="none">
              <a:solidFill>
                <a:srgbClr val="000000"/>
              </a:solidFill>
              <a:latin typeface="Arial"/>
              <a:ea typeface="Arial"/>
              <a:cs typeface="Arial"/>
              <a:sym typeface="Arial"/>
            </a:endParaRPr>
          </a:p>
        </p:txBody>
      </p:sp>
      <p:sp>
        <p:nvSpPr>
          <p:cNvPr id="654" name="Google Shape;654;p51"/>
          <p:cNvSpPr txBox="1"/>
          <p:nvPr/>
        </p:nvSpPr>
        <p:spPr>
          <a:xfrm>
            <a:off x="3228798" y="1212907"/>
            <a:ext cx="5734404" cy="307736"/>
          </a:xfrm>
          <a:prstGeom prst="rect">
            <a:avLst/>
          </a:prstGeom>
          <a:solidFill>
            <a:schemeClr val="accent4"/>
          </a:solidFill>
          <a:ln w="25400" cap="flat" cmpd="sng">
            <a:solidFill>
              <a:srgbClr val="6B51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rgbClr val="000000"/>
                </a:solidFill>
                <a:latin typeface="Arial"/>
                <a:ea typeface="Arial"/>
                <a:cs typeface="Arial"/>
                <a:sym typeface="Arial"/>
              </a:rPr>
              <a:t>WORK PUBLISHED IN AN OPEN ACCESS JOURNAL</a:t>
            </a:r>
            <a:endParaRPr sz="1400" b="0" i="0" u="none" strike="noStrike" cap="none">
              <a:solidFill>
                <a:schemeClr val="lt1"/>
              </a:solidFill>
              <a:latin typeface="Arial"/>
              <a:ea typeface="Arial"/>
              <a:cs typeface="Arial"/>
              <a:sym typeface="Arial"/>
            </a:endParaRPr>
          </a:p>
        </p:txBody>
      </p:sp>
      <p:pic>
        <p:nvPicPr>
          <p:cNvPr id="655" name="Google Shape;655;p51" descr="A cartoon of a person with a magnifying glass&#10;&#10;Description automatically generated"/>
          <p:cNvPicPr preferRelativeResize="0"/>
          <p:nvPr/>
        </p:nvPicPr>
        <p:blipFill rotWithShape="1">
          <a:blip r:embed="rId4">
            <a:alphaModFix/>
          </a:blip>
          <a:srcRect/>
          <a:stretch/>
        </p:blipFill>
        <p:spPr>
          <a:xfrm>
            <a:off x="2521948" y="1833294"/>
            <a:ext cx="1104112" cy="1104112"/>
          </a:xfrm>
          <a:prstGeom prst="rect">
            <a:avLst/>
          </a:prstGeom>
          <a:noFill/>
          <a:ln>
            <a:noFill/>
          </a:ln>
        </p:spPr>
      </p:pic>
      <p:pic>
        <p:nvPicPr>
          <p:cNvPr id="656" name="Google Shape;656;p51" descr="A building with columns and a black background&#10;&#10;Description automatically generated"/>
          <p:cNvPicPr preferRelativeResize="0"/>
          <p:nvPr/>
        </p:nvPicPr>
        <p:blipFill rotWithShape="1">
          <a:blip r:embed="rId5">
            <a:alphaModFix/>
          </a:blip>
          <a:srcRect/>
          <a:stretch/>
        </p:blipFill>
        <p:spPr>
          <a:xfrm>
            <a:off x="9126579" y="1906616"/>
            <a:ext cx="967877" cy="967877"/>
          </a:xfrm>
          <a:prstGeom prst="rect">
            <a:avLst/>
          </a:prstGeom>
          <a:noFill/>
          <a:ln>
            <a:noFill/>
          </a:ln>
        </p:spPr>
      </p:pic>
      <p:sp>
        <p:nvSpPr>
          <p:cNvPr id="657" name="Google Shape;657;p51"/>
          <p:cNvSpPr/>
          <p:nvPr/>
        </p:nvSpPr>
        <p:spPr>
          <a:xfrm>
            <a:off x="3789437" y="1791770"/>
            <a:ext cx="5173765" cy="1104112"/>
          </a:xfrm>
          <a:prstGeom prst="rightArrow">
            <a:avLst>
              <a:gd name="adj1" fmla="val 50000"/>
              <a:gd name="adj2" fmla="val 50000"/>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PUBLISHED VERSION</a:t>
            </a:r>
            <a:endParaRPr sz="1400" b="1" i="0" u="none" strike="noStrike" cap="none">
              <a:solidFill>
                <a:schemeClr val="lt1"/>
              </a:solidFill>
              <a:latin typeface="Arial"/>
              <a:ea typeface="Arial"/>
              <a:cs typeface="Arial"/>
              <a:sym typeface="Arial"/>
            </a:endParaRPr>
          </a:p>
        </p:txBody>
      </p:sp>
      <p:pic>
        <p:nvPicPr>
          <p:cNvPr id="658" name="Google Shape;658;p51" descr="A computer screen with a graph on it&#10;&#10;Description automatically generated"/>
          <p:cNvPicPr preferRelativeResize="0"/>
          <p:nvPr/>
        </p:nvPicPr>
        <p:blipFill rotWithShape="1">
          <a:blip r:embed="rId6">
            <a:alphaModFix/>
          </a:blip>
          <a:srcRect/>
          <a:stretch/>
        </p:blipFill>
        <p:spPr>
          <a:xfrm>
            <a:off x="4727372" y="2062945"/>
            <a:ext cx="540734" cy="540734"/>
          </a:xfrm>
          <a:prstGeom prst="rect">
            <a:avLst/>
          </a:prstGeom>
          <a:noFill/>
          <a:ln>
            <a:noFill/>
          </a:ln>
        </p:spPr>
      </p:pic>
      <p:sp>
        <p:nvSpPr>
          <p:cNvPr id="659" name="Google Shape;659;p51"/>
          <p:cNvSpPr txBox="1"/>
          <p:nvPr/>
        </p:nvSpPr>
        <p:spPr>
          <a:xfrm>
            <a:off x="3228798" y="3349087"/>
            <a:ext cx="5734404" cy="307736"/>
          </a:xfrm>
          <a:prstGeom prst="rect">
            <a:avLst/>
          </a:prstGeom>
          <a:solidFill>
            <a:schemeClr val="accent3"/>
          </a:solidFill>
          <a:ln w="25400" cap="flat" cmpd="sng">
            <a:solidFill>
              <a:srgbClr val="45454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chemeClr val="lt1"/>
                </a:solidFill>
                <a:latin typeface="Arial"/>
                <a:ea typeface="Arial"/>
                <a:cs typeface="Arial"/>
                <a:sym typeface="Arial"/>
              </a:rPr>
              <a:t>WORK PUBLISHED IN AN SUBSCRIPTION-BASED JOURNAL</a:t>
            </a:r>
            <a:endParaRPr sz="1400" b="0" i="0" u="none" strike="noStrike" cap="none">
              <a:solidFill>
                <a:schemeClr val="lt1"/>
              </a:solidFill>
              <a:latin typeface="Arial"/>
              <a:ea typeface="Arial"/>
              <a:cs typeface="Arial"/>
              <a:sym typeface="Arial"/>
            </a:endParaRPr>
          </a:p>
        </p:txBody>
      </p:sp>
      <p:pic>
        <p:nvPicPr>
          <p:cNvPr id="660" name="Google Shape;660;p51" descr="A cartoon of a person with a magnifying glass&#10;&#10;Description automatically generated"/>
          <p:cNvPicPr preferRelativeResize="0"/>
          <p:nvPr/>
        </p:nvPicPr>
        <p:blipFill rotWithShape="1">
          <a:blip r:embed="rId4">
            <a:alphaModFix/>
          </a:blip>
          <a:srcRect/>
          <a:stretch/>
        </p:blipFill>
        <p:spPr>
          <a:xfrm>
            <a:off x="2521948" y="3964595"/>
            <a:ext cx="1104112" cy="1104112"/>
          </a:xfrm>
          <a:prstGeom prst="rect">
            <a:avLst/>
          </a:prstGeom>
          <a:noFill/>
          <a:ln>
            <a:noFill/>
          </a:ln>
        </p:spPr>
      </p:pic>
      <p:pic>
        <p:nvPicPr>
          <p:cNvPr id="661" name="Google Shape;661;p51" descr="A building with columns and a black background&#10;&#10;Description automatically generated"/>
          <p:cNvPicPr preferRelativeResize="0"/>
          <p:nvPr/>
        </p:nvPicPr>
        <p:blipFill rotWithShape="1">
          <a:blip r:embed="rId5">
            <a:alphaModFix/>
          </a:blip>
          <a:srcRect/>
          <a:stretch/>
        </p:blipFill>
        <p:spPr>
          <a:xfrm>
            <a:off x="9126579" y="4037917"/>
            <a:ext cx="967877" cy="967877"/>
          </a:xfrm>
          <a:prstGeom prst="rect">
            <a:avLst/>
          </a:prstGeom>
          <a:noFill/>
          <a:ln>
            <a:noFill/>
          </a:ln>
        </p:spPr>
      </p:pic>
      <p:sp>
        <p:nvSpPr>
          <p:cNvPr id="662" name="Google Shape;662;p51"/>
          <p:cNvSpPr/>
          <p:nvPr/>
        </p:nvSpPr>
        <p:spPr>
          <a:xfrm>
            <a:off x="3789437" y="3923071"/>
            <a:ext cx="5173765" cy="1104112"/>
          </a:xfrm>
          <a:prstGeom prst="rightArrow">
            <a:avLst>
              <a:gd name="adj1" fmla="val 50000"/>
              <a:gd name="adj2" fmla="val 50000"/>
            </a:avLst>
          </a:prstGeom>
          <a:solidFill>
            <a:schemeClr val="accent2"/>
          </a:solidFill>
          <a:ln w="25400" cap="flat" cmpd="sng">
            <a:solidFill>
              <a:srgbClr val="6434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ACCEPTED VERSION</a:t>
            </a:r>
            <a:endParaRPr sz="1400" b="1" i="0" u="none" strike="noStrike" cap="none">
              <a:solidFill>
                <a:schemeClr val="lt1"/>
              </a:solidFill>
              <a:latin typeface="Arial"/>
              <a:ea typeface="Arial"/>
              <a:cs typeface="Arial"/>
              <a:sym typeface="Arial"/>
            </a:endParaRPr>
          </a:p>
        </p:txBody>
      </p:sp>
      <p:pic>
        <p:nvPicPr>
          <p:cNvPr id="663" name="Google Shape;663;p51" descr="A computer screen with a graph on it&#10;&#10;Description automatically generated"/>
          <p:cNvPicPr preferRelativeResize="0"/>
          <p:nvPr/>
        </p:nvPicPr>
        <p:blipFill rotWithShape="1">
          <a:blip r:embed="rId6">
            <a:alphaModFix/>
          </a:blip>
          <a:srcRect/>
          <a:stretch/>
        </p:blipFill>
        <p:spPr>
          <a:xfrm>
            <a:off x="4727372" y="4194246"/>
            <a:ext cx="540734" cy="5407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7"/>
        <p:cNvGrpSpPr/>
        <p:nvPr/>
      </p:nvGrpSpPr>
      <p:grpSpPr>
        <a:xfrm>
          <a:off x="0" y="0"/>
          <a:ext cx="0" cy="0"/>
          <a:chOff x="0" y="0"/>
          <a:chExt cx="0" cy="0"/>
        </a:xfrm>
      </p:grpSpPr>
      <p:sp>
        <p:nvSpPr>
          <p:cNvPr id="67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Google Shape;669;p52"/>
          <p:cNvSpPr txBox="1"/>
          <p:nvPr/>
        </p:nvSpPr>
        <p:spPr>
          <a:xfrm>
            <a:off x="1028700" y="1967266"/>
            <a:ext cx="2628900" cy="2547257"/>
          </a:xfrm>
          <a:prstGeom prst="rect">
            <a:avLst/>
          </a:prstGeom>
          <a:noFill/>
        </p:spPr>
        <p:txBody>
          <a:bodyPr spcFirstLastPara="1" vert="horz" lIns="91440" tIns="45720" rIns="91440" bIns="45720" rtlCol="0" anchor="ctr" anchorCtr="0">
            <a:normAutofit/>
          </a:bodyPr>
          <a:lstStyle/>
          <a:p>
            <a:pPr marL="0" marR="0" lvl="0" indent="0" algn="ctr">
              <a:lnSpc>
                <a:spcPct val="90000"/>
              </a:lnSpc>
              <a:spcBef>
                <a:spcPct val="0"/>
              </a:spcBef>
              <a:spcAft>
                <a:spcPts val="600"/>
              </a:spcAft>
              <a:buClr>
                <a:schemeClr val="dk1"/>
              </a:buClr>
              <a:buSzPct val="102564"/>
            </a:pPr>
            <a:r>
              <a:rPr lang="en-US" sz="3600" b="1" i="0" u="none" strike="noStrike" kern="1200" cap="none">
                <a:solidFill>
                  <a:srgbClr val="FFFFFF"/>
                </a:solidFill>
                <a:latin typeface="+mj-lt"/>
                <a:ea typeface="+mj-ea"/>
                <a:cs typeface="+mj-cs"/>
                <a:sym typeface="Play"/>
              </a:rPr>
              <a:t>How Self-Archiving Works?</a:t>
            </a:r>
            <a:endParaRPr lang="en-US" sz="3600" b="0" i="0" u="none" strike="noStrike" kern="1200" cap="none">
              <a:solidFill>
                <a:srgbClr val="FFFFFF"/>
              </a:solidFill>
              <a:latin typeface="+mj-lt"/>
              <a:ea typeface="+mj-ea"/>
              <a:cs typeface="+mj-cs"/>
              <a:sym typeface="Arial"/>
            </a:endParaRPr>
          </a:p>
        </p:txBody>
      </p:sp>
      <p:pic>
        <p:nvPicPr>
          <p:cNvPr id="5" name="Picture 4" descr="A diagram of a diagram of a person&#10;&#10;AI-generated content may be incorrect.">
            <a:extLst>
              <a:ext uri="{FF2B5EF4-FFF2-40B4-BE49-F238E27FC236}">
                <a16:creationId xmlns:a16="http://schemas.microsoft.com/office/drawing/2014/main" id="{8049A0DE-5A94-E597-7652-F063C0D37520}"/>
              </a:ext>
            </a:extLst>
          </p:cNvPr>
          <p:cNvPicPr>
            <a:picLocks noChangeAspect="1"/>
          </p:cNvPicPr>
          <p:nvPr/>
        </p:nvPicPr>
        <p:blipFill>
          <a:blip r:embed="rId3"/>
          <a:stretch>
            <a:fillRect/>
          </a:stretch>
        </p:blipFill>
        <p:spPr>
          <a:xfrm>
            <a:off x="4668562" y="1013493"/>
            <a:ext cx="6780700" cy="44582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8"/>
          <p:cNvSpPr txBox="1"/>
          <p:nvPr/>
        </p:nvSpPr>
        <p:spPr>
          <a:xfrm>
            <a:off x="2936815" y="984747"/>
            <a:ext cx="631837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MY" sz="3200" b="0" i="0" u="none" strike="noStrike" cap="none">
                <a:solidFill>
                  <a:srgbClr val="000000"/>
                </a:solidFill>
                <a:latin typeface="Play"/>
                <a:ea typeface="Play"/>
                <a:cs typeface="Play"/>
                <a:sym typeface="Play"/>
              </a:rPr>
              <a:t>HANDS-ON DEMONSTRATION</a:t>
            </a:r>
            <a:endParaRPr sz="3200" b="0" i="0" u="none" strike="noStrike" cap="none">
              <a:solidFill>
                <a:srgbClr val="000000"/>
              </a:solidFill>
              <a:latin typeface="Play"/>
              <a:ea typeface="Play"/>
              <a:cs typeface="Play"/>
              <a:sym typeface="Play"/>
            </a:endParaRPr>
          </a:p>
        </p:txBody>
      </p:sp>
      <p:sp>
        <p:nvSpPr>
          <p:cNvPr id="675" name="Google Shape;675;p18"/>
          <p:cNvSpPr txBox="1"/>
          <p:nvPr/>
        </p:nvSpPr>
        <p:spPr>
          <a:xfrm>
            <a:off x="3139736" y="2151727"/>
            <a:ext cx="5912528"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MY" sz="2000" b="1" i="0" u="none" strike="noStrike" cap="none" dirty="0">
                <a:solidFill>
                  <a:srgbClr val="0070C0"/>
                </a:solidFill>
                <a:latin typeface="Calibri"/>
                <a:ea typeface="Calibri"/>
                <a:cs typeface="Calibri"/>
                <a:sym typeface="Calibri"/>
              </a:rPr>
              <a:t>URL :</a:t>
            </a:r>
            <a:r>
              <a:rPr lang="en-MY" sz="2000" b="1" i="0" u="none" strike="noStrike" cap="none" dirty="0">
                <a:solidFill>
                  <a:schemeClr val="dk1"/>
                </a:solidFill>
                <a:latin typeface="Calibri"/>
                <a:ea typeface="Calibri"/>
                <a:cs typeface="Calibri"/>
                <a:sym typeface="Calibri"/>
              </a:rPr>
              <a:t>	http://psasir.upm.edu.my/</a:t>
            </a:r>
            <a:br>
              <a:rPr lang="en-MY" sz="2000" b="1" i="0" u="none" strike="noStrike" cap="none" dirty="0">
                <a:solidFill>
                  <a:schemeClr val="dk1"/>
                </a:solidFill>
                <a:latin typeface="Calibri"/>
                <a:ea typeface="Calibri"/>
                <a:cs typeface="Calibri"/>
                <a:sym typeface="Calibri"/>
              </a:rPr>
            </a:br>
            <a:br>
              <a:rPr lang="en-MY" sz="2000" b="1" i="0" u="none" strike="noStrike" cap="none" dirty="0">
                <a:solidFill>
                  <a:schemeClr val="dk1"/>
                </a:solidFill>
                <a:latin typeface="Calibri"/>
                <a:ea typeface="Calibri"/>
                <a:cs typeface="Calibri"/>
                <a:sym typeface="Calibri"/>
              </a:rPr>
            </a:br>
            <a:r>
              <a:rPr lang="en-MY" sz="2000" b="1" i="0" u="none" strike="noStrike" cap="none" dirty="0">
                <a:solidFill>
                  <a:srgbClr val="0070C0"/>
                </a:solidFill>
                <a:latin typeface="Calibri"/>
                <a:ea typeface="Calibri"/>
                <a:cs typeface="Calibri"/>
                <a:sym typeface="Calibri"/>
              </a:rPr>
              <a:t>Account:</a:t>
            </a:r>
            <a:br>
              <a:rPr lang="en-MY" sz="2000" b="1" i="0" u="none" strike="noStrike" cap="none" dirty="0">
                <a:solidFill>
                  <a:schemeClr val="dk1"/>
                </a:solidFill>
                <a:latin typeface="Calibri"/>
                <a:ea typeface="Calibri"/>
                <a:cs typeface="Calibri"/>
                <a:sym typeface="Calibri"/>
              </a:rPr>
            </a:br>
            <a:r>
              <a:rPr lang="en-MY" sz="2000" b="1" i="0" u="none" strike="noStrike" cap="none" dirty="0">
                <a:solidFill>
                  <a:schemeClr val="dk1"/>
                </a:solidFill>
                <a:latin typeface="Calibri"/>
                <a:ea typeface="Calibri"/>
                <a:cs typeface="Calibri"/>
                <a:sym typeface="Calibri"/>
              </a:rPr>
              <a:t>         Username:	upmir</a:t>
            </a:r>
            <a:r>
              <a:rPr lang="en-MY" sz="2000" b="1" dirty="0">
                <a:solidFill>
                  <a:schemeClr val="dk1"/>
                </a:solidFill>
                <a:latin typeface="Calibri"/>
                <a:ea typeface="Calibri"/>
                <a:cs typeface="Calibri"/>
                <a:sym typeface="Calibri"/>
              </a:rPr>
              <a:t>2</a:t>
            </a:r>
            <a:br>
              <a:rPr lang="en-MY" sz="2000" b="1" i="0" u="none" strike="noStrike" cap="none" dirty="0">
                <a:solidFill>
                  <a:schemeClr val="dk1"/>
                </a:solidFill>
                <a:latin typeface="Calibri"/>
                <a:ea typeface="Calibri"/>
                <a:cs typeface="Calibri"/>
                <a:sym typeface="Calibri"/>
              </a:rPr>
            </a:br>
            <a:r>
              <a:rPr lang="en-MY" sz="2000" b="1" i="0" u="none" strike="noStrike" cap="none" dirty="0">
                <a:solidFill>
                  <a:schemeClr val="dk1"/>
                </a:solidFill>
                <a:latin typeface="Calibri"/>
                <a:ea typeface="Calibri"/>
                <a:cs typeface="Calibri"/>
                <a:sym typeface="Calibri"/>
              </a:rPr>
              <a:t>         Password:	upmir2_123</a:t>
            </a:r>
            <a:br>
              <a:rPr lang="en-MY" sz="2000" b="1" i="0" u="none" strike="noStrike" cap="none" dirty="0">
                <a:solidFill>
                  <a:schemeClr val="dk1"/>
                </a:solidFill>
                <a:latin typeface="Calibri"/>
                <a:ea typeface="Calibri"/>
                <a:cs typeface="Calibri"/>
                <a:sym typeface="Calibri"/>
              </a:rPr>
            </a:br>
            <a:br>
              <a:rPr lang="en-MY" sz="2000" b="1" i="0" u="none" strike="noStrike" cap="none" dirty="0">
                <a:solidFill>
                  <a:schemeClr val="dk1"/>
                </a:solidFill>
                <a:latin typeface="Calibri"/>
                <a:ea typeface="Calibri"/>
                <a:cs typeface="Calibri"/>
                <a:sym typeface="Calibri"/>
              </a:rPr>
            </a:br>
            <a:r>
              <a:rPr lang="en-MY" sz="2000" b="1" i="0" u="none" strike="noStrike" cap="none" dirty="0">
                <a:solidFill>
                  <a:srgbClr val="0070C0"/>
                </a:solidFill>
                <a:latin typeface="Calibri"/>
                <a:ea typeface="Calibri"/>
                <a:cs typeface="Calibri"/>
                <a:sym typeface="Calibri"/>
              </a:rPr>
              <a:t>Manual:</a:t>
            </a:r>
            <a:r>
              <a:rPr lang="en-MY" sz="2000" b="1" i="0" u="none" strike="noStrike" cap="none" dirty="0">
                <a:solidFill>
                  <a:schemeClr val="dk1"/>
                </a:solidFill>
                <a:latin typeface="Calibri"/>
                <a:ea typeface="Calibri"/>
                <a:cs typeface="Calibri"/>
                <a:sym typeface="Calibri"/>
              </a:rPr>
              <a:t>	https://bit.ly/self-archive-upmir</a:t>
            </a:r>
            <a:br>
              <a:rPr lang="en-MY" sz="2000" b="1" i="0" u="none" strike="noStrike" cap="none" dirty="0">
                <a:solidFill>
                  <a:schemeClr val="dk1"/>
                </a:solidFill>
                <a:latin typeface="Calibri"/>
                <a:ea typeface="Calibri"/>
                <a:cs typeface="Calibri"/>
                <a:sym typeface="Calibri"/>
              </a:rPr>
            </a:br>
            <a:endParaRPr sz="2000" b="1" i="0" u="none" strike="noStrike" cap="none" dirty="0">
              <a:solidFill>
                <a:schemeClr val="dk1"/>
              </a:solidFill>
              <a:latin typeface="Calibri"/>
              <a:ea typeface="Calibri"/>
              <a:cs typeface="Calibri"/>
              <a:sym typeface="Calibri"/>
            </a:endParaRPr>
          </a:p>
        </p:txBody>
      </p:sp>
      <p:pic>
        <p:nvPicPr>
          <p:cNvPr id="676" name="Google Shape;676;p18"/>
          <p:cNvPicPr preferRelativeResize="0"/>
          <p:nvPr/>
        </p:nvPicPr>
        <p:blipFill rotWithShape="1">
          <a:blip r:embed="rId3">
            <a:alphaModFix/>
          </a:blip>
          <a:srcRect/>
          <a:stretch/>
        </p:blipFill>
        <p:spPr>
          <a:xfrm>
            <a:off x="2705470" y="2151727"/>
            <a:ext cx="434266" cy="434266"/>
          </a:xfrm>
          <a:prstGeom prst="rect">
            <a:avLst/>
          </a:prstGeom>
          <a:noFill/>
          <a:ln>
            <a:noFill/>
          </a:ln>
        </p:spPr>
      </p:pic>
      <p:pic>
        <p:nvPicPr>
          <p:cNvPr id="677" name="Google Shape;677;p18"/>
          <p:cNvPicPr preferRelativeResize="0"/>
          <p:nvPr/>
        </p:nvPicPr>
        <p:blipFill rotWithShape="1">
          <a:blip r:embed="rId4">
            <a:alphaModFix/>
          </a:blip>
          <a:srcRect/>
          <a:stretch/>
        </p:blipFill>
        <p:spPr>
          <a:xfrm>
            <a:off x="2715071" y="2767588"/>
            <a:ext cx="425731" cy="425731"/>
          </a:xfrm>
          <a:prstGeom prst="rect">
            <a:avLst/>
          </a:prstGeom>
          <a:noFill/>
          <a:ln>
            <a:noFill/>
          </a:ln>
        </p:spPr>
      </p:pic>
      <p:pic>
        <p:nvPicPr>
          <p:cNvPr id="678" name="Google Shape;678;p18"/>
          <p:cNvPicPr preferRelativeResize="0"/>
          <p:nvPr/>
        </p:nvPicPr>
        <p:blipFill rotWithShape="1">
          <a:blip r:embed="rId5">
            <a:alphaModFix/>
          </a:blip>
          <a:srcRect/>
          <a:stretch/>
        </p:blipFill>
        <p:spPr>
          <a:xfrm>
            <a:off x="2785695" y="4021584"/>
            <a:ext cx="355107" cy="3551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2"/>
        <p:cNvGrpSpPr/>
        <p:nvPr/>
      </p:nvGrpSpPr>
      <p:grpSpPr>
        <a:xfrm>
          <a:off x="0" y="0"/>
          <a:ext cx="0" cy="0"/>
          <a:chOff x="0" y="0"/>
          <a:chExt cx="0" cy="0"/>
        </a:xfrm>
      </p:grpSpPr>
      <p:sp>
        <p:nvSpPr>
          <p:cNvPr id="683" name="Google Shape;683;p15"/>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684" name="Google Shape;684;p15"/>
          <p:cNvGrpSpPr/>
          <p:nvPr/>
        </p:nvGrpSpPr>
        <p:grpSpPr>
          <a:xfrm>
            <a:off x="8271896" y="1265877"/>
            <a:ext cx="3397577" cy="3219198"/>
            <a:chOff x="2314360" y="3429000"/>
            <a:chExt cx="7023270" cy="6654515"/>
          </a:xfrm>
        </p:grpSpPr>
        <p:pic>
          <p:nvPicPr>
            <p:cNvPr id="685" name="Google Shape;685;p15" descr="A white and black web page with a mouse pointer&#10;&#10;Description automatically generated"/>
            <p:cNvPicPr preferRelativeResize="0"/>
            <p:nvPr/>
          </p:nvPicPr>
          <p:blipFill rotWithShape="1">
            <a:blip r:embed="rId4">
              <a:alphaModFix/>
            </a:blip>
            <a:srcRect t="42700" r="7139" b="35863"/>
            <a:stretch/>
          </p:blipFill>
          <p:spPr>
            <a:xfrm>
              <a:off x="2314360" y="8613530"/>
              <a:ext cx="7023270" cy="1469985"/>
            </a:xfrm>
            <a:prstGeom prst="rect">
              <a:avLst/>
            </a:prstGeom>
            <a:noFill/>
            <a:ln w="88900" cap="sq" cmpd="thickThin">
              <a:solidFill>
                <a:srgbClr val="000000"/>
              </a:solidFill>
              <a:prstDash val="solid"/>
              <a:miter lim="800000"/>
              <a:headEnd type="none" w="sm" len="sm"/>
              <a:tailEnd type="none" w="sm" len="sm"/>
            </a:ln>
          </p:spPr>
        </p:pic>
        <p:sp>
          <p:nvSpPr>
            <p:cNvPr id="686" name="Google Shape;686;p15"/>
            <p:cNvSpPr/>
            <p:nvPr/>
          </p:nvSpPr>
          <p:spPr>
            <a:xfrm>
              <a:off x="4398380" y="3429000"/>
              <a:ext cx="3426000" cy="645300"/>
            </a:xfrm>
            <a:prstGeom prst="rect">
              <a:avLst/>
            </a:prstGeom>
            <a:noFill/>
            <a:ln w="190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5"/>
            <p:cNvSpPr/>
            <p:nvPr/>
          </p:nvSpPr>
          <p:spPr>
            <a:xfrm>
              <a:off x="4185356" y="8940365"/>
              <a:ext cx="3778638" cy="645299"/>
            </a:xfrm>
            <a:prstGeom prst="rect">
              <a:avLst/>
            </a:prstGeom>
            <a:solidFill>
              <a:srgbClr val="FFFFFF"/>
            </a:solidFill>
            <a:ln w="190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MY" sz="1100" b="0" i="0" u="none" strike="noStrike" cap="none">
                  <a:solidFill>
                    <a:srgbClr val="000000"/>
                  </a:solidFill>
                  <a:latin typeface="Arial"/>
                  <a:ea typeface="Arial"/>
                  <a:cs typeface="Arial"/>
                  <a:sym typeface="Arial"/>
                </a:rPr>
                <a:t>http://psasir.upm.edu.my</a:t>
              </a:r>
              <a:endParaRPr sz="1000" b="0" i="0" u="none" strike="noStrike" cap="none">
                <a:solidFill>
                  <a:srgbClr val="000000"/>
                </a:solidFill>
                <a:latin typeface="Arial"/>
                <a:ea typeface="Arial"/>
                <a:cs typeface="Arial"/>
                <a:sym typeface="Arial"/>
              </a:endParaRPr>
            </a:p>
          </p:txBody>
        </p:sp>
      </p:grpSp>
      <p:sp>
        <p:nvSpPr>
          <p:cNvPr id="688" name="Google Shape;688;p15"/>
          <p:cNvSpPr/>
          <p:nvPr/>
        </p:nvSpPr>
        <p:spPr>
          <a:xfrm>
            <a:off x="4218041" y="1211756"/>
            <a:ext cx="1507186" cy="5699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a:t>
            </a:r>
            <a:endParaRPr sz="1400" b="0" i="0" u="none" strike="noStrike" cap="none">
              <a:solidFill>
                <a:srgbClr val="000000"/>
              </a:solidFill>
              <a:latin typeface="Arial"/>
              <a:ea typeface="Arial"/>
              <a:cs typeface="Arial"/>
              <a:sym typeface="Arial"/>
            </a:endParaRPr>
          </a:p>
        </p:txBody>
      </p:sp>
      <p:sp>
        <p:nvSpPr>
          <p:cNvPr id="689" name="Google Shape;689;p15"/>
          <p:cNvSpPr/>
          <p:nvPr/>
        </p:nvSpPr>
        <p:spPr>
          <a:xfrm>
            <a:off x="5533390" y="1265877"/>
            <a:ext cx="242726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MY" sz="2400" b="1" i="0" u="none" strike="noStrike" cap="none">
                <a:solidFill>
                  <a:srgbClr val="F24E4E"/>
                </a:solidFill>
                <a:latin typeface="Arial"/>
                <a:ea typeface="Arial"/>
                <a:cs typeface="Arial"/>
                <a:sym typeface="Arial"/>
              </a:rPr>
              <a:t>Access UPM IR</a:t>
            </a:r>
            <a:endParaRPr sz="1400" b="0" i="0" u="none" strike="noStrike" cap="none">
              <a:solidFill>
                <a:srgbClr val="000000"/>
              </a:solidFill>
              <a:latin typeface="Arial"/>
              <a:ea typeface="Arial"/>
              <a:cs typeface="Arial"/>
              <a:sym typeface="Arial"/>
            </a:endParaRPr>
          </a:p>
        </p:txBody>
      </p:sp>
      <p:sp>
        <p:nvSpPr>
          <p:cNvPr id="690" name="Google Shape;690;p15"/>
          <p:cNvSpPr/>
          <p:nvPr/>
        </p:nvSpPr>
        <p:spPr>
          <a:xfrm>
            <a:off x="7267389" y="3837126"/>
            <a:ext cx="67999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MY" sz="3200" b="0" i="0" u="none" strike="noStrike" cap="none">
                <a:solidFill>
                  <a:schemeClr val="accent1"/>
                </a:solidFill>
                <a:latin typeface="Calibri"/>
                <a:ea typeface="Calibri"/>
                <a:cs typeface="Calibri"/>
                <a:sym typeface="Calibri"/>
              </a:rPr>
              <a:t>OR</a:t>
            </a:r>
            <a:endParaRPr sz="1400" b="0" i="0" u="none" strike="noStrike" cap="none">
              <a:solidFill>
                <a:srgbClr val="000000"/>
              </a:solidFill>
              <a:latin typeface="Arial"/>
              <a:ea typeface="Arial"/>
              <a:cs typeface="Arial"/>
              <a:sym typeface="Arial"/>
            </a:endParaRPr>
          </a:p>
        </p:txBody>
      </p:sp>
      <p:pic>
        <p:nvPicPr>
          <p:cNvPr id="691" name="Google Shape;691;p15"/>
          <p:cNvPicPr preferRelativeResize="0"/>
          <p:nvPr/>
        </p:nvPicPr>
        <p:blipFill rotWithShape="1">
          <a:blip r:embed="rId5">
            <a:alphaModFix/>
          </a:blip>
          <a:srcRect/>
          <a:stretch/>
        </p:blipFill>
        <p:spPr>
          <a:xfrm>
            <a:off x="1187036" y="2268508"/>
            <a:ext cx="5559987" cy="2861951"/>
          </a:xfrm>
          <a:prstGeom prst="rect">
            <a:avLst/>
          </a:prstGeom>
          <a:noFill/>
          <a:ln w="88900" cap="sq" cmpd="thickThin">
            <a:solidFill>
              <a:srgbClr val="000000"/>
            </a:solidFill>
            <a:prstDash val="solid"/>
            <a:miter lim="800000"/>
            <a:headEnd type="none" w="sm" len="sm"/>
            <a:tailEnd type="none" w="sm" len="sm"/>
          </a:ln>
        </p:spPr>
      </p:pic>
      <p:sp>
        <p:nvSpPr>
          <p:cNvPr id="692" name="Google Shape;692;p15"/>
          <p:cNvSpPr txBox="1"/>
          <p:nvPr/>
        </p:nvSpPr>
        <p:spPr>
          <a:xfrm>
            <a:off x="1242874" y="1782292"/>
            <a:ext cx="379076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MY" sz="1800" b="0" i="0" u="none" strike="noStrike" cap="none">
                <a:solidFill>
                  <a:srgbClr val="0070C0"/>
                </a:solidFill>
                <a:latin typeface="Calibri"/>
                <a:ea typeface="Calibri"/>
                <a:cs typeface="Calibri"/>
                <a:sym typeface="Calibri"/>
              </a:rPr>
              <a:t>Visit: </a:t>
            </a:r>
            <a:r>
              <a:rPr lang="en-MY" sz="1800" b="0" i="0" u="none" strike="noStrike" cap="none">
                <a:solidFill>
                  <a:schemeClr val="dk1"/>
                </a:solidFill>
                <a:latin typeface="Calibri"/>
                <a:ea typeface="Calibri"/>
                <a:cs typeface="Calibri"/>
                <a:sym typeface="Calibri"/>
              </a:rPr>
              <a:t>http://www.lib.upm.edu.my/</a:t>
            </a:r>
            <a:endParaRPr sz="1400" b="0" i="0" u="none" strike="noStrike" cap="none">
              <a:solidFill>
                <a:srgbClr val="000000"/>
              </a:solidFill>
              <a:latin typeface="Arial"/>
              <a:ea typeface="Arial"/>
              <a:cs typeface="Arial"/>
              <a:sym typeface="Arial"/>
            </a:endParaRPr>
          </a:p>
        </p:txBody>
      </p:sp>
      <p:sp>
        <p:nvSpPr>
          <p:cNvPr id="693" name="Google Shape;693;p15"/>
          <p:cNvSpPr/>
          <p:nvPr/>
        </p:nvSpPr>
        <p:spPr>
          <a:xfrm rot="4978922">
            <a:off x="6411639" y="3398616"/>
            <a:ext cx="390612" cy="581569"/>
          </a:xfrm>
          <a:prstGeom prst="downArrow">
            <a:avLst>
              <a:gd name="adj1" fmla="val 50000"/>
              <a:gd name="adj2" fmla="val 50000"/>
            </a:avLst>
          </a:prstGeom>
          <a:solidFill>
            <a:srgbClr val="FFFF00"/>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4" name="Google Shape;694;p15"/>
          <p:cNvPicPr preferRelativeResize="0"/>
          <p:nvPr/>
        </p:nvPicPr>
        <p:blipFill rotWithShape="1">
          <a:blip r:embed="rId6">
            <a:alphaModFix/>
          </a:blip>
          <a:srcRect/>
          <a:stretch/>
        </p:blipFill>
        <p:spPr>
          <a:xfrm>
            <a:off x="6906992" y="3461059"/>
            <a:ext cx="571500" cy="285750"/>
          </a:xfrm>
          <a:prstGeom prst="rect">
            <a:avLst/>
          </a:prstGeom>
          <a:noFill/>
          <a:ln w="9525" cap="flat" cmpd="sng">
            <a:solidFill>
              <a:schemeClr val="dk1"/>
            </a:solidFill>
            <a:prstDash val="solid"/>
            <a:round/>
            <a:headEnd type="none" w="sm" len="sm"/>
            <a:tailEnd type="none" w="sm" len="sm"/>
          </a:ln>
        </p:spPr>
      </p:pic>
      <p:sp>
        <p:nvSpPr>
          <p:cNvPr id="695" name="Google Shape;695;p15"/>
          <p:cNvSpPr/>
          <p:nvPr/>
        </p:nvSpPr>
        <p:spPr>
          <a:xfrm>
            <a:off x="6487486" y="3098623"/>
            <a:ext cx="1420427" cy="285750"/>
          </a:xfrm>
          <a:prstGeom prst="round1Rect">
            <a:avLst>
              <a:gd name="adj" fmla="val 16667"/>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Calibri"/>
                <a:ea typeface="Calibri"/>
                <a:cs typeface="Calibri"/>
                <a:sym typeface="Calibri"/>
              </a:rPr>
              <a:t>Click icon</a:t>
            </a:r>
            <a:endParaRPr sz="1400" b="0" i="0" u="none" strike="noStrike" cap="none">
              <a:solidFill>
                <a:srgbClr val="000000"/>
              </a:solidFill>
              <a:latin typeface="Arial"/>
              <a:ea typeface="Arial"/>
              <a:cs typeface="Arial"/>
              <a:sym typeface="Arial"/>
            </a:endParaRPr>
          </a:p>
        </p:txBody>
      </p:sp>
      <p:pic>
        <p:nvPicPr>
          <p:cNvPr id="696" name="Google Shape;696;p15"/>
          <p:cNvPicPr preferRelativeResize="0"/>
          <p:nvPr/>
        </p:nvPicPr>
        <p:blipFill rotWithShape="1">
          <a:blip r:embed="rId7">
            <a:alphaModFix/>
          </a:blip>
          <a:srcRect/>
          <a:stretch/>
        </p:blipFill>
        <p:spPr>
          <a:xfrm rot="5400000" flipH="1">
            <a:off x="513648" y="3035077"/>
            <a:ext cx="349296" cy="349296"/>
          </a:xfrm>
          <a:prstGeom prst="rect">
            <a:avLst/>
          </a:prstGeom>
          <a:noFill/>
          <a:ln>
            <a:noFill/>
          </a:ln>
        </p:spPr>
      </p:pic>
      <p:sp>
        <p:nvSpPr>
          <p:cNvPr id="697" name="Google Shape;697;p15"/>
          <p:cNvSpPr txBox="1"/>
          <p:nvPr/>
        </p:nvSpPr>
        <p:spPr>
          <a:xfrm>
            <a:off x="342068" y="2375719"/>
            <a:ext cx="76348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MY" sz="1800" b="0" i="0" u="none" strike="noStrike" cap="none">
                <a:solidFill>
                  <a:schemeClr val="dk1"/>
                </a:solidFill>
                <a:latin typeface="Calibri"/>
                <a:ea typeface="Calibri"/>
                <a:cs typeface="Calibri"/>
                <a:sym typeface="Calibri"/>
              </a:rPr>
              <a:t>Scroll </a:t>
            </a:r>
            <a:br>
              <a:rPr lang="en-MY" sz="1800" b="0" i="0" u="none" strike="noStrike" cap="none">
                <a:solidFill>
                  <a:schemeClr val="dk1"/>
                </a:solidFill>
                <a:latin typeface="Calibri"/>
                <a:ea typeface="Calibri"/>
                <a:cs typeface="Calibri"/>
                <a:sym typeface="Calibri"/>
              </a:rPr>
            </a:br>
            <a:r>
              <a:rPr lang="en-MY" sz="1800" b="0" i="0" u="none" strike="noStrike" cap="none">
                <a:solidFill>
                  <a:schemeClr val="dk1"/>
                </a:solidFill>
                <a:latin typeface="Calibri"/>
                <a:ea typeface="Calibri"/>
                <a:cs typeface="Calibri"/>
                <a:sym typeface="Calibri"/>
              </a:rPr>
              <a:t>Down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p:cNvGrpSpPr/>
        <p:nvPr/>
      </p:nvGrpSpPr>
      <p:grpSpPr>
        <a:xfrm>
          <a:off x="0" y="0"/>
          <a:ext cx="0" cy="0"/>
          <a:chOff x="0" y="0"/>
          <a:chExt cx="0" cy="0"/>
        </a:xfrm>
      </p:grpSpPr>
      <p:sp>
        <p:nvSpPr>
          <p:cNvPr id="702" name="Google Shape;702;p16"/>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pic>
        <p:nvPicPr>
          <p:cNvPr id="703" name="Google Shape;703;p16"/>
          <p:cNvPicPr preferRelativeResize="0"/>
          <p:nvPr/>
        </p:nvPicPr>
        <p:blipFill rotWithShape="1">
          <a:blip r:embed="rId4">
            <a:alphaModFix/>
          </a:blip>
          <a:srcRect r="57191"/>
          <a:stretch/>
        </p:blipFill>
        <p:spPr>
          <a:xfrm>
            <a:off x="961780" y="2060418"/>
            <a:ext cx="4415987" cy="3886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grpSp>
        <p:nvGrpSpPr>
          <p:cNvPr id="704" name="Google Shape;704;p16"/>
          <p:cNvGrpSpPr/>
          <p:nvPr/>
        </p:nvGrpSpPr>
        <p:grpSpPr>
          <a:xfrm>
            <a:off x="1372220" y="1224622"/>
            <a:ext cx="9679888" cy="569909"/>
            <a:chOff x="961780" y="1230668"/>
            <a:chExt cx="9679888" cy="569909"/>
          </a:xfrm>
        </p:grpSpPr>
        <p:sp>
          <p:nvSpPr>
            <p:cNvPr id="705" name="Google Shape;705;p16"/>
            <p:cNvSpPr/>
            <p:nvPr/>
          </p:nvSpPr>
          <p:spPr>
            <a:xfrm>
              <a:off x="961780" y="1230668"/>
              <a:ext cx="1507186" cy="5699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2:</a:t>
              </a:r>
              <a:endParaRPr sz="1400" b="0" i="0" u="none" strike="noStrike" cap="none">
                <a:solidFill>
                  <a:srgbClr val="000000"/>
                </a:solidFill>
                <a:latin typeface="Arial"/>
                <a:ea typeface="Arial"/>
                <a:cs typeface="Arial"/>
                <a:sym typeface="Arial"/>
              </a:endParaRPr>
            </a:p>
          </p:txBody>
        </p:sp>
        <p:sp>
          <p:nvSpPr>
            <p:cNvPr id="706" name="Google Shape;706;p16"/>
            <p:cNvSpPr txBox="1"/>
            <p:nvPr/>
          </p:nvSpPr>
          <p:spPr>
            <a:xfrm>
              <a:off x="2280068" y="1275115"/>
              <a:ext cx="8361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                          then enter username and password</a:t>
              </a:r>
              <a:endParaRPr sz="2400" b="0" i="1" u="none" strike="noStrike" cap="none">
                <a:solidFill>
                  <a:srgbClr val="000000"/>
                </a:solidFill>
                <a:latin typeface="Arial"/>
                <a:ea typeface="Arial"/>
                <a:cs typeface="Arial"/>
                <a:sym typeface="Arial"/>
              </a:endParaRPr>
            </a:p>
          </p:txBody>
        </p:sp>
        <p:pic>
          <p:nvPicPr>
            <p:cNvPr id="707" name="Google Shape;707;p16"/>
            <p:cNvPicPr preferRelativeResize="0"/>
            <p:nvPr/>
          </p:nvPicPr>
          <p:blipFill rotWithShape="1">
            <a:blip r:embed="rId5">
              <a:alphaModFix/>
            </a:blip>
            <a:srcRect r="20540" b="2741"/>
            <a:stretch/>
          </p:blipFill>
          <p:spPr>
            <a:xfrm>
              <a:off x="3095133" y="1308797"/>
              <a:ext cx="1987911" cy="436693"/>
            </a:xfrm>
            <a:prstGeom prst="rect">
              <a:avLst/>
            </a:prstGeom>
            <a:noFill/>
            <a:ln>
              <a:noFill/>
            </a:ln>
            <a:effectLst>
              <a:outerShdw blurRad="50800" dist="38100" algn="l" rotWithShape="0">
                <a:srgbClr val="000000">
                  <a:alpha val="40000"/>
                </a:srgbClr>
              </a:outerShdw>
            </a:effectLst>
          </p:spPr>
        </p:pic>
      </p:grpSp>
      <p:sp>
        <p:nvSpPr>
          <p:cNvPr id="708" name="Google Shape;708;p16"/>
          <p:cNvSpPr/>
          <p:nvPr/>
        </p:nvSpPr>
        <p:spPr>
          <a:xfrm>
            <a:off x="1051806" y="4263791"/>
            <a:ext cx="1979400" cy="420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09" name="Google Shape;709;p16"/>
          <p:cNvPicPr preferRelativeResize="0"/>
          <p:nvPr/>
        </p:nvPicPr>
        <p:blipFill rotWithShape="1">
          <a:blip r:embed="rId6">
            <a:alphaModFix/>
          </a:blip>
          <a:srcRect l="20435" t="19005" r="29658" b="9545"/>
          <a:stretch/>
        </p:blipFill>
        <p:spPr>
          <a:xfrm>
            <a:off x="5563696" y="2060418"/>
            <a:ext cx="6225887" cy="386122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710" name="Google Shape;710;p16"/>
          <p:cNvSpPr/>
          <p:nvPr/>
        </p:nvSpPr>
        <p:spPr>
          <a:xfrm>
            <a:off x="6212164" y="4453465"/>
            <a:ext cx="1570800" cy="4626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1" name="Google Shape;711;p16"/>
          <p:cNvSpPr/>
          <p:nvPr/>
        </p:nvSpPr>
        <p:spPr>
          <a:xfrm>
            <a:off x="6912784" y="3225575"/>
            <a:ext cx="2600100" cy="734400"/>
          </a:xfrm>
          <a:prstGeom prst="wedgeRectCallout">
            <a:avLst>
              <a:gd name="adj1" fmla="val -35423"/>
              <a:gd name="adj2" fmla="val 124002"/>
            </a:avLst>
          </a:prstGeom>
          <a:solidFill>
            <a:srgbClr val="E9713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rgbClr val="FFFFFF"/>
                </a:solidFill>
                <a:latin typeface="Arial"/>
                <a:ea typeface="Arial"/>
                <a:cs typeface="Arial"/>
                <a:sym typeface="Arial"/>
              </a:rPr>
              <a:t>2. Enter username</a:t>
            </a:r>
            <a:br>
              <a:rPr lang="en-MY" sz="1800" b="0" i="0" u="none" strike="noStrike" cap="none">
                <a:solidFill>
                  <a:srgbClr val="FFFFFF"/>
                </a:solidFill>
                <a:latin typeface="Arial"/>
                <a:ea typeface="Arial"/>
                <a:cs typeface="Arial"/>
                <a:sym typeface="Arial"/>
              </a:rPr>
            </a:br>
            <a:r>
              <a:rPr lang="en-MY" sz="1800" b="1" i="0" u="none" strike="noStrike" cap="none">
                <a:solidFill>
                  <a:srgbClr val="FFFFFF"/>
                </a:solidFill>
                <a:latin typeface="Arial"/>
                <a:ea typeface="Arial"/>
                <a:cs typeface="Arial"/>
                <a:sym typeface="Arial"/>
              </a:rPr>
              <a:t> eg: upmir2</a:t>
            </a:r>
            <a:endParaRPr sz="1800" b="0" i="0" u="none" strike="noStrike" cap="none">
              <a:solidFill>
                <a:srgbClr val="FFFFFF"/>
              </a:solidFill>
              <a:latin typeface="Arial"/>
              <a:ea typeface="Arial"/>
              <a:cs typeface="Arial"/>
              <a:sym typeface="Arial"/>
            </a:endParaRPr>
          </a:p>
        </p:txBody>
      </p:sp>
      <p:sp>
        <p:nvSpPr>
          <p:cNvPr id="712" name="Google Shape;712;p16"/>
          <p:cNvSpPr/>
          <p:nvPr/>
        </p:nvSpPr>
        <p:spPr>
          <a:xfrm>
            <a:off x="8431358" y="4444299"/>
            <a:ext cx="2600100" cy="734400"/>
          </a:xfrm>
          <a:prstGeom prst="wedgeRectCallout">
            <a:avLst>
              <a:gd name="adj1" fmla="val -78460"/>
              <a:gd name="adj2" fmla="val -8003"/>
            </a:avLst>
          </a:prstGeom>
          <a:solidFill>
            <a:srgbClr val="E9713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rgbClr val="FFFFFF"/>
                </a:solidFill>
                <a:latin typeface="Arial"/>
                <a:ea typeface="Arial"/>
                <a:cs typeface="Arial"/>
                <a:sym typeface="Arial"/>
              </a:rPr>
              <a:t>3. enter password</a:t>
            </a:r>
            <a:br>
              <a:rPr lang="en-MY" sz="1800" b="0" i="0" u="none" strike="noStrike" cap="none">
                <a:solidFill>
                  <a:srgbClr val="FFFFFF"/>
                </a:solidFill>
                <a:latin typeface="Arial"/>
                <a:ea typeface="Arial"/>
                <a:cs typeface="Arial"/>
                <a:sym typeface="Arial"/>
              </a:rPr>
            </a:br>
            <a:r>
              <a:rPr lang="en-MY" sz="1800" b="1" i="0" u="none" strike="noStrike" cap="none">
                <a:solidFill>
                  <a:srgbClr val="FFFFFF"/>
                </a:solidFill>
                <a:latin typeface="Arial"/>
                <a:ea typeface="Arial"/>
                <a:cs typeface="Arial"/>
                <a:sym typeface="Arial"/>
              </a:rPr>
              <a:t> eg: upmir2_123</a:t>
            </a:r>
            <a:endParaRPr sz="1800" b="0" i="0" u="none" strike="noStrike" cap="none">
              <a:solidFill>
                <a:srgbClr val="FFFFFF"/>
              </a:solidFill>
              <a:latin typeface="Arial"/>
              <a:ea typeface="Arial"/>
              <a:cs typeface="Arial"/>
              <a:sym typeface="Arial"/>
            </a:endParaRPr>
          </a:p>
        </p:txBody>
      </p:sp>
      <p:sp>
        <p:nvSpPr>
          <p:cNvPr id="713" name="Google Shape;713;p16"/>
          <p:cNvSpPr/>
          <p:nvPr/>
        </p:nvSpPr>
        <p:spPr>
          <a:xfrm>
            <a:off x="7193034" y="5627789"/>
            <a:ext cx="1465200" cy="734400"/>
          </a:xfrm>
          <a:prstGeom prst="wedgeRoundRectCallout">
            <a:avLst>
              <a:gd name="adj1" fmla="val -65946"/>
              <a:gd name="adj2" fmla="val -99506"/>
              <a:gd name="adj3" fmla="val 16667"/>
            </a:avLst>
          </a:prstGeom>
          <a:solidFill>
            <a:srgbClr val="E9713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rgbClr val="FFFFFF"/>
                </a:solidFill>
                <a:latin typeface="Arial"/>
                <a:ea typeface="Arial"/>
                <a:cs typeface="Arial"/>
                <a:sym typeface="Arial"/>
              </a:rPr>
              <a:t>4. Click Login</a:t>
            </a:r>
            <a:endParaRPr sz="1800" b="0" i="0" u="none" strike="noStrike" cap="none">
              <a:solidFill>
                <a:srgbClr val="FFFFFF"/>
              </a:solidFill>
              <a:latin typeface="Arial"/>
              <a:ea typeface="Arial"/>
              <a:cs typeface="Arial"/>
              <a:sym typeface="Arial"/>
            </a:endParaRPr>
          </a:p>
        </p:txBody>
      </p:sp>
      <p:sp>
        <p:nvSpPr>
          <p:cNvPr id="714" name="Google Shape;714;p16"/>
          <p:cNvSpPr/>
          <p:nvPr/>
        </p:nvSpPr>
        <p:spPr>
          <a:xfrm>
            <a:off x="3314655" y="2604830"/>
            <a:ext cx="2805000" cy="734400"/>
          </a:xfrm>
          <a:prstGeom prst="wedgeRectCallout">
            <a:avLst>
              <a:gd name="adj1" fmla="val -74829"/>
              <a:gd name="adj2" fmla="val 184004"/>
            </a:avLst>
          </a:prstGeom>
          <a:solidFill>
            <a:srgbClr val="E9713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rgbClr val="FFFFFF"/>
                </a:solidFill>
                <a:latin typeface="Arial"/>
                <a:ea typeface="Arial"/>
                <a:cs typeface="Arial"/>
                <a:sym typeface="Arial"/>
              </a:rPr>
              <a:t>1. Click </a:t>
            </a:r>
            <a:r>
              <a:rPr lang="en-MY" sz="1800" b="0" i="1" u="none" strike="noStrike" cap="none">
                <a:solidFill>
                  <a:srgbClr val="FFFFFF"/>
                </a:solidFill>
                <a:latin typeface="Arial"/>
                <a:ea typeface="Arial"/>
                <a:cs typeface="Arial"/>
                <a:sym typeface="Arial"/>
              </a:rPr>
              <a:t>Login (Staff Only)</a:t>
            </a:r>
            <a:endParaRPr sz="1800" b="0" i="1"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3"/>
          <p:cNvSpPr txBox="1"/>
          <p:nvPr/>
        </p:nvSpPr>
        <p:spPr>
          <a:xfrm>
            <a:off x="2975693" y="547059"/>
            <a:ext cx="6407166"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dirty="0">
                <a:solidFill>
                  <a:schemeClr val="dk1"/>
                </a:solidFill>
                <a:latin typeface="Play"/>
                <a:ea typeface="Play"/>
                <a:cs typeface="Play"/>
                <a:sym typeface="Play"/>
              </a:rPr>
              <a:t>UPM Institutional Repository (UPM IR)</a:t>
            </a:r>
            <a:endParaRPr sz="1400" b="0" i="0" u="none" strike="noStrike" cap="none" dirty="0">
              <a:solidFill>
                <a:srgbClr val="000000"/>
              </a:solidFill>
              <a:latin typeface="Arial"/>
              <a:ea typeface="Arial"/>
              <a:cs typeface="Arial"/>
              <a:sym typeface="Arial"/>
            </a:endParaRPr>
          </a:p>
        </p:txBody>
      </p:sp>
      <p:grpSp>
        <p:nvGrpSpPr>
          <p:cNvPr id="162" name="Google Shape;162;p3"/>
          <p:cNvGrpSpPr/>
          <p:nvPr/>
        </p:nvGrpSpPr>
        <p:grpSpPr>
          <a:xfrm>
            <a:off x="1721415" y="925989"/>
            <a:ext cx="8490955" cy="4722702"/>
            <a:chOff x="132415" y="1152812"/>
            <a:chExt cx="7422220" cy="4128268"/>
          </a:xfrm>
        </p:grpSpPr>
        <p:grpSp>
          <p:nvGrpSpPr>
            <p:cNvPr id="163" name="Google Shape;163;p3"/>
            <p:cNvGrpSpPr/>
            <p:nvPr/>
          </p:nvGrpSpPr>
          <p:grpSpPr>
            <a:xfrm>
              <a:off x="2368911" y="1152812"/>
              <a:ext cx="5185724" cy="4128268"/>
              <a:chOff x="503845" y="337"/>
              <a:chExt cx="5185724" cy="4128268"/>
            </a:xfrm>
          </p:grpSpPr>
          <p:sp>
            <p:nvSpPr>
              <p:cNvPr id="164" name="Google Shape;164;p3"/>
              <p:cNvSpPr/>
              <p:nvPr/>
            </p:nvSpPr>
            <p:spPr>
              <a:xfrm>
                <a:off x="503845" y="337"/>
                <a:ext cx="4811993" cy="437453"/>
              </a:xfrm>
              <a:prstGeom prst="rect">
                <a:avLst/>
              </a:prstGeom>
              <a:noFill/>
              <a:ln w="9525" cap="flat" cmpd="sng">
                <a:solidFill>
                  <a:srgbClr val="000000">
                    <a:alpha val="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
              <p:cNvSpPr txBox="1"/>
              <p:nvPr/>
            </p:nvSpPr>
            <p:spPr>
              <a:xfrm>
                <a:off x="503845" y="337"/>
                <a:ext cx="4811993" cy="437453"/>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Clr>
                    <a:srgbClr val="000000"/>
                  </a:buClr>
                  <a:buSzPts val="2100"/>
                  <a:buFont typeface="Arial"/>
                  <a:buNone/>
                </a:pPr>
                <a:r>
                  <a:rPr lang="en-MY" sz="2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6" name="Google Shape;166;p3"/>
              <p:cNvSpPr/>
              <p:nvPr/>
            </p:nvSpPr>
            <p:spPr>
              <a:xfrm>
                <a:off x="503845" y="437790"/>
                <a:ext cx="1126006" cy="891109"/>
              </a:xfrm>
              <a:prstGeom prst="chevron">
                <a:avLst>
                  <a:gd name="adj" fmla="val 70610"/>
                </a:avLst>
              </a:prstGeom>
              <a:solidFill>
                <a:srgbClr val="21212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
              <p:cNvSpPr/>
              <p:nvPr/>
            </p:nvSpPr>
            <p:spPr>
              <a:xfrm>
                <a:off x="1180197" y="437790"/>
                <a:ext cx="1126006" cy="891109"/>
              </a:xfrm>
              <a:prstGeom prst="chevron">
                <a:avLst>
                  <a:gd name="adj" fmla="val 70610"/>
                </a:avLst>
              </a:prstGeom>
              <a:solidFill>
                <a:srgbClr val="78909C"/>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
              <p:cNvSpPr/>
              <p:nvPr/>
            </p:nvSpPr>
            <p:spPr>
              <a:xfrm>
                <a:off x="1857084" y="437790"/>
                <a:ext cx="1126006" cy="891109"/>
              </a:xfrm>
              <a:prstGeom prst="chevron">
                <a:avLst>
                  <a:gd name="adj" fmla="val 70610"/>
                </a:avLst>
              </a:prstGeom>
              <a:solidFill>
                <a:srgbClr val="FFAA3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
              <p:cNvSpPr/>
              <p:nvPr/>
            </p:nvSpPr>
            <p:spPr>
              <a:xfrm>
                <a:off x="2533436" y="437790"/>
                <a:ext cx="1126006" cy="891109"/>
              </a:xfrm>
              <a:prstGeom prst="chevron">
                <a:avLst>
                  <a:gd name="adj" fmla="val 70610"/>
                </a:avLst>
              </a:prstGeom>
              <a:solidFill>
                <a:srgbClr val="0097A7"/>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
              <p:cNvSpPr/>
              <p:nvPr/>
            </p:nvSpPr>
            <p:spPr>
              <a:xfrm>
                <a:off x="3210324" y="437790"/>
                <a:ext cx="1126006" cy="891109"/>
              </a:xfrm>
              <a:prstGeom prst="chevron">
                <a:avLst>
                  <a:gd name="adj" fmla="val 70610"/>
                </a:avLst>
              </a:prstGeom>
              <a:solidFill>
                <a:srgbClr val="EDFD4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
              <p:cNvSpPr/>
              <p:nvPr/>
            </p:nvSpPr>
            <p:spPr>
              <a:xfrm>
                <a:off x="3886676" y="437790"/>
                <a:ext cx="1126006" cy="891109"/>
              </a:xfrm>
              <a:prstGeom prst="chevron">
                <a:avLst>
                  <a:gd name="adj" fmla="val 70610"/>
                </a:avLst>
              </a:prstGeom>
              <a:solidFill>
                <a:srgbClr val="21212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
              <p:cNvSpPr/>
              <p:nvPr/>
            </p:nvSpPr>
            <p:spPr>
              <a:xfrm>
                <a:off x="4563563" y="437790"/>
                <a:ext cx="1126006" cy="891109"/>
              </a:xfrm>
              <a:prstGeom prst="chevron">
                <a:avLst>
                  <a:gd name="adj" fmla="val 70610"/>
                </a:avLst>
              </a:prstGeom>
              <a:solidFill>
                <a:srgbClr val="78909C"/>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
              <p:cNvSpPr/>
              <p:nvPr/>
            </p:nvSpPr>
            <p:spPr>
              <a:xfrm>
                <a:off x="503845" y="526901"/>
                <a:ext cx="4874549" cy="7128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
              <p:cNvSpPr txBox="1"/>
              <p:nvPr/>
            </p:nvSpPr>
            <p:spPr>
              <a:xfrm>
                <a:off x="503845" y="526901"/>
                <a:ext cx="4874549" cy="712887"/>
              </a:xfrm>
              <a:prstGeom prst="rect">
                <a:avLst/>
              </a:prstGeom>
              <a:noFill/>
              <a:ln>
                <a:noFill/>
              </a:ln>
            </p:spPr>
            <p:txBody>
              <a:bodyPr spcFirstLastPara="1" wrap="square" lIns="40625" tIns="40625" rIns="40625" bIns="40625" anchor="ctr" anchorCtr="0">
                <a:noAutofit/>
              </a:bodyPr>
              <a:lstStyle/>
              <a:p>
                <a:pPr marL="0" marR="0" lvl="0" indent="0" algn="l" rtl="0">
                  <a:lnSpc>
                    <a:spcPct val="90000"/>
                  </a:lnSpc>
                  <a:spcBef>
                    <a:spcPts val="0"/>
                  </a:spcBef>
                  <a:spcAft>
                    <a:spcPts val="0"/>
                  </a:spcAft>
                  <a:buClr>
                    <a:srgbClr val="000000"/>
                  </a:buClr>
                  <a:buSzPts val="1350"/>
                  <a:buFont typeface="Arial"/>
                  <a:buNone/>
                </a:pPr>
                <a:r>
                  <a:rPr lang="en-MY" sz="1600" b="0" i="0" u="none" strike="noStrike" cap="none" dirty="0">
                    <a:solidFill>
                      <a:srgbClr val="000000"/>
                    </a:solidFill>
                    <a:latin typeface="Arial"/>
                    <a:ea typeface="Arial"/>
                    <a:cs typeface="Arial"/>
                    <a:sym typeface="Arial"/>
                  </a:rPr>
                  <a:t>An online archive that serves as a </a:t>
                </a:r>
                <a:r>
                  <a:rPr lang="en-MY" sz="1600" b="0" i="0" u="none" strike="noStrike" cap="none" dirty="0" err="1">
                    <a:solidFill>
                      <a:srgbClr val="000000"/>
                    </a:solidFill>
                    <a:latin typeface="Arial"/>
                    <a:ea typeface="Arial"/>
                    <a:cs typeface="Arial"/>
                    <a:sym typeface="Arial"/>
                  </a:rPr>
                  <a:t>center</a:t>
                </a:r>
                <a:r>
                  <a:rPr lang="en-MY" sz="1600" b="0" i="0" u="none" strike="noStrike" cap="none" dirty="0">
                    <a:solidFill>
                      <a:srgbClr val="000000"/>
                    </a:solidFill>
                    <a:latin typeface="Arial"/>
                    <a:ea typeface="Arial"/>
                    <a:cs typeface="Arial"/>
                    <a:sym typeface="Arial"/>
                  </a:rPr>
                  <a:t> for the collection, storage, and dissemination of research information at UPM.</a:t>
                </a:r>
                <a:endParaRPr sz="1600" b="0" i="0" u="none" strike="noStrike" cap="none" dirty="0">
                  <a:solidFill>
                    <a:srgbClr val="000000"/>
                  </a:solidFill>
                  <a:latin typeface="Arial"/>
                  <a:ea typeface="Arial"/>
                  <a:cs typeface="Arial"/>
                  <a:sym typeface="Arial"/>
                </a:endParaRPr>
              </a:p>
            </p:txBody>
          </p:sp>
          <p:sp>
            <p:nvSpPr>
              <p:cNvPr id="175" name="Google Shape;175;p3"/>
              <p:cNvSpPr/>
              <p:nvPr/>
            </p:nvSpPr>
            <p:spPr>
              <a:xfrm>
                <a:off x="503845" y="1400189"/>
                <a:ext cx="4811993" cy="437453"/>
              </a:xfrm>
              <a:prstGeom prst="rect">
                <a:avLst/>
              </a:prstGeom>
              <a:noFill/>
              <a:ln w="9525" cap="flat" cmpd="sng">
                <a:solidFill>
                  <a:srgbClr val="000000">
                    <a:alpha val="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
              <p:cNvSpPr txBox="1"/>
              <p:nvPr/>
            </p:nvSpPr>
            <p:spPr>
              <a:xfrm>
                <a:off x="503845" y="1400189"/>
                <a:ext cx="4811993" cy="437453"/>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Clr>
                    <a:srgbClr val="000000"/>
                  </a:buClr>
                  <a:buSzPts val="2100"/>
                  <a:buFont typeface="Arial"/>
                  <a:buNone/>
                </a:pPr>
                <a:r>
                  <a:rPr lang="en-MY" sz="2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7" name="Google Shape;177;p3"/>
              <p:cNvSpPr/>
              <p:nvPr/>
            </p:nvSpPr>
            <p:spPr>
              <a:xfrm>
                <a:off x="503845" y="1837643"/>
                <a:ext cx="1126006" cy="891109"/>
              </a:xfrm>
              <a:prstGeom prst="chevron">
                <a:avLst>
                  <a:gd name="adj" fmla="val 70610"/>
                </a:avLst>
              </a:prstGeom>
              <a:solidFill>
                <a:srgbClr val="FFAA3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
              <p:cNvSpPr/>
              <p:nvPr/>
            </p:nvSpPr>
            <p:spPr>
              <a:xfrm>
                <a:off x="1180197" y="1837643"/>
                <a:ext cx="1126006" cy="891109"/>
              </a:xfrm>
              <a:prstGeom prst="chevron">
                <a:avLst>
                  <a:gd name="adj" fmla="val 70610"/>
                </a:avLst>
              </a:prstGeom>
              <a:solidFill>
                <a:srgbClr val="0097A7"/>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
              <p:cNvSpPr/>
              <p:nvPr/>
            </p:nvSpPr>
            <p:spPr>
              <a:xfrm>
                <a:off x="1857084" y="1837643"/>
                <a:ext cx="1126006" cy="891109"/>
              </a:xfrm>
              <a:prstGeom prst="chevron">
                <a:avLst>
                  <a:gd name="adj" fmla="val 70610"/>
                </a:avLst>
              </a:prstGeom>
              <a:solidFill>
                <a:srgbClr val="EDFD4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
              <p:cNvSpPr/>
              <p:nvPr/>
            </p:nvSpPr>
            <p:spPr>
              <a:xfrm>
                <a:off x="2533436" y="1837643"/>
                <a:ext cx="1126006" cy="891109"/>
              </a:xfrm>
              <a:prstGeom prst="chevron">
                <a:avLst>
                  <a:gd name="adj" fmla="val 70610"/>
                </a:avLst>
              </a:prstGeom>
              <a:solidFill>
                <a:srgbClr val="21212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
              <p:cNvSpPr/>
              <p:nvPr/>
            </p:nvSpPr>
            <p:spPr>
              <a:xfrm>
                <a:off x="3210324" y="1837643"/>
                <a:ext cx="1126006" cy="891109"/>
              </a:xfrm>
              <a:prstGeom prst="chevron">
                <a:avLst>
                  <a:gd name="adj" fmla="val 70610"/>
                </a:avLst>
              </a:prstGeom>
              <a:solidFill>
                <a:srgbClr val="78909C"/>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
              <p:cNvSpPr/>
              <p:nvPr/>
            </p:nvSpPr>
            <p:spPr>
              <a:xfrm>
                <a:off x="3886676" y="1837643"/>
                <a:ext cx="1126006" cy="891109"/>
              </a:xfrm>
              <a:prstGeom prst="chevron">
                <a:avLst>
                  <a:gd name="adj" fmla="val 70610"/>
                </a:avLst>
              </a:prstGeom>
              <a:solidFill>
                <a:srgbClr val="FFAA3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
              <p:cNvSpPr/>
              <p:nvPr/>
            </p:nvSpPr>
            <p:spPr>
              <a:xfrm>
                <a:off x="4563563" y="1837643"/>
                <a:ext cx="1126006" cy="891109"/>
              </a:xfrm>
              <a:prstGeom prst="chevron">
                <a:avLst>
                  <a:gd name="adj" fmla="val 70610"/>
                </a:avLst>
              </a:prstGeom>
              <a:solidFill>
                <a:srgbClr val="0097A7"/>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
              <p:cNvSpPr/>
              <p:nvPr/>
            </p:nvSpPr>
            <p:spPr>
              <a:xfrm>
                <a:off x="503845" y="1926754"/>
                <a:ext cx="4874549" cy="7128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
              <p:cNvSpPr txBox="1"/>
              <p:nvPr/>
            </p:nvSpPr>
            <p:spPr>
              <a:xfrm>
                <a:off x="503845" y="1926754"/>
                <a:ext cx="4874549" cy="712887"/>
              </a:xfrm>
              <a:prstGeom prst="rect">
                <a:avLst/>
              </a:prstGeom>
              <a:noFill/>
              <a:ln>
                <a:noFill/>
              </a:ln>
            </p:spPr>
            <p:txBody>
              <a:bodyPr spcFirstLastPara="1" wrap="square" lIns="40625"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MY" sz="1600" b="0" i="0" u="none" strike="noStrike" cap="none" dirty="0">
                    <a:solidFill>
                      <a:srgbClr val="000000"/>
                    </a:solidFill>
                    <a:latin typeface="Arial"/>
                    <a:ea typeface="Arial"/>
                    <a:cs typeface="Arial"/>
                    <a:sym typeface="Arial"/>
                  </a:rPr>
                  <a:t>Research documents and writings produced by the UPM community or in collaboration with other researchers.</a:t>
                </a:r>
                <a:endParaRPr sz="1600" b="0" i="0" u="none" strike="noStrike" cap="none" dirty="0">
                  <a:solidFill>
                    <a:srgbClr val="000000"/>
                  </a:solidFill>
                  <a:latin typeface="Arial"/>
                  <a:ea typeface="Arial"/>
                  <a:cs typeface="Arial"/>
                  <a:sym typeface="Arial"/>
                </a:endParaRPr>
              </a:p>
            </p:txBody>
          </p:sp>
          <p:sp>
            <p:nvSpPr>
              <p:cNvPr id="186" name="Google Shape;186;p3"/>
              <p:cNvSpPr/>
              <p:nvPr/>
            </p:nvSpPr>
            <p:spPr>
              <a:xfrm>
                <a:off x="503845" y="2800042"/>
                <a:ext cx="4811993" cy="437453"/>
              </a:xfrm>
              <a:prstGeom prst="rect">
                <a:avLst/>
              </a:prstGeom>
              <a:noFill/>
              <a:ln w="9525" cap="flat" cmpd="sng">
                <a:solidFill>
                  <a:srgbClr val="000000">
                    <a:alpha val="0"/>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
              <p:cNvSpPr txBox="1"/>
              <p:nvPr/>
            </p:nvSpPr>
            <p:spPr>
              <a:xfrm>
                <a:off x="503845" y="2800042"/>
                <a:ext cx="4811993" cy="437453"/>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Clr>
                    <a:srgbClr val="000000"/>
                  </a:buClr>
                  <a:buSzPts val="2100"/>
                  <a:buFont typeface="Arial"/>
                  <a:buNone/>
                </a:pPr>
                <a:r>
                  <a:rPr lang="en-MY" sz="2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8" name="Google Shape;188;p3"/>
              <p:cNvSpPr/>
              <p:nvPr/>
            </p:nvSpPr>
            <p:spPr>
              <a:xfrm>
                <a:off x="503845" y="3237496"/>
                <a:ext cx="1126006" cy="891109"/>
              </a:xfrm>
              <a:prstGeom prst="chevron">
                <a:avLst>
                  <a:gd name="adj" fmla="val 70610"/>
                </a:avLst>
              </a:prstGeom>
              <a:solidFill>
                <a:srgbClr val="EDFD4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
              <p:cNvSpPr/>
              <p:nvPr/>
            </p:nvSpPr>
            <p:spPr>
              <a:xfrm>
                <a:off x="1180197" y="3237496"/>
                <a:ext cx="1126006" cy="891109"/>
              </a:xfrm>
              <a:prstGeom prst="chevron">
                <a:avLst>
                  <a:gd name="adj" fmla="val 70610"/>
                </a:avLst>
              </a:prstGeom>
              <a:solidFill>
                <a:srgbClr val="21212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
              <p:cNvSpPr/>
              <p:nvPr/>
            </p:nvSpPr>
            <p:spPr>
              <a:xfrm>
                <a:off x="1857084" y="3237496"/>
                <a:ext cx="1126006" cy="891109"/>
              </a:xfrm>
              <a:prstGeom prst="chevron">
                <a:avLst>
                  <a:gd name="adj" fmla="val 70610"/>
                </a:avLst>
              </a:prstGeom>
              <a:solidFill>
                <a:srgbClr val="78909C"/>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
              <p:cNvSpPr/>
              <p:nvPr/>
            </p:nvSpPr>
            <p:spPr>
              <a:xfrm>
                <a:off x="2533436" y="3237496"/>
                <a:ext cx="1126006" cy="891109"/>
              </a:xfrm>
              <a:prstGeom prst="chevron">
                <a:avLst>
                  <a:gd name="adj" fmla="val 70610"/>
                </a:avLst>
              </a:prstGeom>
              <a:solidFill>
                <a:srgbClr val="FFAA3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
              <p:cNvSpPr/>
              <p:nvPr/>
            </p:nvSpPr>
            <p:spPr>
              <a:xfrm>
                <a:off x="3210324" y="3237496"/>
                <a:ext cx="1126006" cy="891109"/>
              </a:xfrm>
              <a:prstGeom prst="chevron">
                <a:avLst>
                  <a:gd name="adj" fmla="val 70610"/>
                </a:avLst>
              </a:prstGeom>
              <a:solidFill>
                <a:srgbClr val="0097A7"/>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
              <p:cNvSpPr/>
              <p:nvPr/>
            </p:nvSpPr>
            <p:spPr>
              <a:xfrm>
                <a:off x="3886676" y="3237496"/>
                <a:ext cx="1126006" cy="891109"/>
              </a:xfrm>
              <a:prstGeom prst="chevron">
                <a:avLst>
                  <a:gd name="adj" fmla="val 70610"/>
                </a:avLst>
              </a:prstGeom>
              <a:solidFill>
                <a:srgbClr val="EDFD40"/>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
              <p:cNvSpPr/>
              <p:nvPr/>
            </p:nvSpPr>
            <p:spPr>
              <a:xfrm>
                <a:off x="4563563" y="3237496"/>
                <a:ext cx="1126006" cy="891109"/>
              </a:xfrm>
              <a:prstGeom prst="chevron">
                <a:avLst>
                  <a:gd name="adj" fmla="val 70610"/>
                </a:avLst>
              </a:prstGeom>
              <a:solidFill>
                <a:srgbClr val="212121"/>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
              <p:cNvSpPr/>
              <p:nvPr/>
            </p:nvSpPr>
            <p:spPr>
              <a:xfrm>
                <a:off x="503845" y="3326607"/>
                <a:ext cx="4874549" cy="712887"/>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
              <p:cNvSpPr txBox="1"/>
              <p:nvPr/>
            </p:nvSpPr>
            <p:spPr>
              <a:xfrm>
                <a:off x="503845" y="3326607"/>
                <a:ext cx="4874549" cy="712887"/>
              </a:xfrm>
              <a:prstGeom prst="rect">
                <a:avLst/>
              </a:prstGeom>
              <a:noFill/>
              <a:ln>
                <a:noFill/>
              </a:ln>
            </p:spPr>
            <p:txBody>
              <a:bodyPr spcFirstLastPara="1" wrap="square" lIns="40625"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MY" sz="1600" b="0" i="0" u="none" strike="noStrike" cap="none" dirty="0">
                    <a:solidFill>
                      <a:srgbClr val="000000"/>
                    </a:solidFill>
                    <a:latin typeface="Arial"/>
                    <a:ea typeface="Arial"/>
                    <a:cs typeface="Arial"/>
                    <a:sym typeface="Arial"/>
                  </a:rPr>
                  <a:t>Provides free and unlimited access and can be used for research or learning purposes.</a:t>
                </a:r>
                <a:endParaRPr sz="1600" b="0" i="0" u="none" strike="noStrike" cap="none" dirty="0">
                  <a:solidFill>
                    <a:srgbClr val="000000"/>
                  </a:solidFill>
                  <a:latin typeface="Arial"/>
                  <a:ea typeface="Arial"/>
                  <a:cs typeface="Arial"/>
                  <a:sym typeface="Arial"/>
                </a:endParaRPr>
              </a:p>
            </p:txBody>
          </p:sp>
        </p:grpSp>
        <p:pic>
          <p:nvPicPr>
            <p:cNvPr id="197" name="Google Shape;197;p3"/>
            <p:cNvPicPr preferRelativeResize="0"/>
            <p:nvPr/>
          </p:nvPicPr>
          <p:blipFill rotWithShape="1">
            <a:blip r:embed="rId4">
              <a:alphaModFix/>
            </a:blip>
            <a:srcRect/>
            <a:stretch/>
          </p:blipFill>
          <p:spPr>
            <a:xfrm>
              <a:off x="132415" y="2500807"/>
              <a:ext cx="1508856" cy="1508856"/>
            </a:xfrm>
            <a:prstGeom prst="rect">
              <a:avLst/>
            </a:prstGeom>
            <a:noFill/>
            <a:ln>
              <a:noFill/>
            </a:ln>
          </p:spPr>
        </p:pic>
        <p:pic>
          <p:nvPicPr>
            <p:cNvPr id="198" name="Google Shape;198;p3"/>
            <p:cNvPicPr preferRelativeResize="0"/>
            <p:nvPr/>
          </p:nvPicPr>
          <p:blipFill rotWithShape="1">
            <a:blip r:embed="rId5">
              <a:alphaModFix/>
            </a:blip>
            <a:srcRect/>
            <a:stretch/>
          </p:blipFill>
          <p:spPr>
            <a:xfrm>
              <a:off x="340764" y="1905356"/>
              <a:ext cx="1092159" cy="501597"/>
            </a:xfrm>
            <a:prstGeom prst="rect">
              <a:avLst/>
            </a:prstGeom>
            <a:noFill/>
            <a:ln>
              <a:noFill/>
            </a:ln>
          </p:spPr>
        </p:pic>
      </p:grpSp>
      <p:sp>
        <p:nvSpPr>
          <p:cNvPr id="199" name="Google Shape;199;p3"/>
          <p:cNvSpPr/>
          <p:nvPr/>
        </p:nvSpPr>
        <p:spPr>
          <a:xfrm>
            <a:off x="1027679" y="4301569"/>
            <a:ext cx="3113590" cy="429643"/>
          </a:xfrm>
          <a:prstGeom prst="round1Rect">
            <a:avLst>
              <a:gd name="adj" fmla="val 16667"/>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Calibri"/>
                <a:ea typeface="Calibri"/>
                <a:cs typeface="Calibri"/>
                <a:sym typeface="Calibri"/>
              </a:rPr>
              <a:t>http://psasir.upm.edu.my/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sp>
        <p:nvSpPr>
          <p:cNvPr id="719" name="Google Shape;719;p53"/>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20" name="Google Shape;720;p53"/>
          <p:cNvGrpSpPr/>
          <p:nvPr/>
        </p:nvGrpSpPr>
        <p:grpSpPr>
          <a:xfrm>
            <a:off x="4323764" y="1259346"/>
            <a:ext cx="3778514" cy="523180"/>
            <a:chOff x="961780" y="1230668"/>
            <a:chExt cx="3778514" cy="523180"/>
          </a:xfrm>
        </p:grpSpPr>
        <p:sp>
          <p:nvSpPr>
            <p:cNvPr id="721" name="Google Shape;721;p53"/>
            <p:cNvSpPr/>
            <p:nvPr/>
          </p:nvSpPr>
          <p:spPr>
            <a:xfrm>
              <a:off x="96178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3:</a:t>
              </a:r>
              <a:endParaRPr sz="1400" b="0" i="0" u="none" strike="noStrike" cap="none">
                <a:solidFill>
                  <a:srgbClr val="000000"/>
                </a:solidFill>
                <a:latin typeface="Arial"/>
                <a:ea typeface="Arial"/>
                <a:cs typeface="Arial"/>
                <a:sym typeface="Arial"/>
              </a:endParaRPr>
            </a:p>
          </p:txBody>
        </p:sp>
        <p:sp>
          <p:nvSpPr>
            <p:cNvPr id="722" name="Google Shape;722;p53"/>
            <p:cNvSpPr txBox="1"/>
            <p:nvPr/>
          </p:nvSpPr>
          <p:spPr>
            <a:xfrm>
              <a:off x="2280068" y="1275115"/>
              <a:ext cx="2460226"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 </a:t>
              </a:r>
              <a:endParaRPr sz="2400" b="0" i="1" u="none" strike="noStrike" cap="none">
                <a:solidFill>
                  <a:srgbClr val="000000"/>
                </a:solidFill>
                <a:latin typeface="Arial"/>
                <a:ea typeface="Arial"/>
                <a:cs typeface="Arial"/>
                <a:sym typeface="Arial"/>
              </a:endParaRPr>
            </a:p>
          </p:txBody>
        </p:sp>
      </p:grpSp>
      <p:pic>
        <p:nvPicPr>
          <p:cNvPr id="723" name="Google Shape;723;p53"/>
          <p:cNvPicPr preferRelativeResize="0"/>
          <p:nvPr/>
        </p:nvPicPr>
        <p:blipFill rotWithShape="1">
          <a:blip r:embed="rId4">
            <a:alphaModFix/>
          </a:blip>
          <a:srcRect r="2370"/>
          <a:stretch/>
        </p:blipFill>
        <p:spPr>
          <a:xfrm>
            <a:off x="6480420" y="1348276"/>
            <a:ext cx="1337635" cy="461664"/>
          </a:xfrm>
          <a:prstGeom prst="rect">
            <a:avLst/>
          </a:prstGeom>
          <a:noFill/>
          <a:ln>
            <a:noFill/>
          </a:ln>
          <a:effectLst>
            <a:outerShdw blurRad="50800" dist="38100" algn="l" rotWithShape="0">
              <a:srgbClr val="000000">
                <a:alpha val="40000"/>
              </a:srgbClr>
            </a:outerShdw>
          </a:effectLst>
        </p:spPr>
      </p:pic>
      <p:pic>
        <p:nvPicPr>
          <p:cNvPr id="724" name="Google Shape;724;p53"/>
          <p:cNvPicPr preferRelativeResize="0"/>
          <p:nvPr/>
        </p:nvPicPr>
        <p:blipFill rotWithShape="1">
          <a:blip r:embed="rId5">
            <a:alphaModFix/>
          </a:blip>
          <a:srcRect/>
          <a:stretch/>
        </p:blipFill>
        <p:spPr>
          <a:xfrm>
            <a:off x="2884046" y="1927597"/>
            <a:ext cx="7192747" cy="40149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725" name="Google Shape;725;p53" descr="A white arrow pointing to the right&#10;&#10;Description automatically generated"/>
          <p:cNvPicPr preferRelativeResize="0"/>
          <p:nvPr/>
        </p:nvPicPr>
        <p:blipFill rotWithShape="1">
          <a:blip r:embed="rId6">
            <a:alphaModFix/>
          </a:blip>
          <a:srcRect l="35038" t="32574" r="21455" b="22477"/>
          <a:stretch/>
        </p:blipFill>
        <p:spPr>
          <a:xfrm rot="-2075371">
            <a:off x="6987322" y="3472737"/>
            <a:ext cx="562076" cy="580712"/>
          </a:xfrm>
          <a:prstGeom prst="rect">
            <a:avLst/>
          </a:prstGeom>
          <a:noFill/>
          <a:ln>
            <a:noFill/>
          </a:ln>
        </p:spPr>
      </p:pic>
      <p:sp>
        <p:nvSpPr>
          <p:cNvPr id="726" name="Google Shape;726;p53"/>
          <p:cNvSpPr/>
          <p:nvPr/>
        </p:nvSpPr>
        <p:spPr>
          <a:xfrm>
            <a:off x="6130725" y="3614845"/>
            <a:ext cx="770569" cy="29649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0"/>
        <p:cNvGrpSpPr/>
        <p:nvPr/>
      </p:nvGrpSpPr>
      <p:grpSpPr>
        <a:xfrm>
          <a:off x="0" y="0"/>
          <a:ext cx="0" cy="0"/>
          <a:chOff x="0" y="0"/>
          <a:chExt cx="0" cy="0"/>
        </a:xfrm>
      </p:grpSpPr>
      <p:sp>
        <p:nvSpPr>
          <p:cNvPr id="731" name="Google Shape;731;p54"/>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32" name="Google Shape;732;p54"/>
          <p:cNvGrpSpPr/>
          <p:nvPr/>
        </p:nvGrpSpPr>
        <p:grpSpPr>
          <a:xfrm>
            <a:off x="4150144" y="1259346"/>
            <a:ext cx="4375414" cy="523180"/>
            <a:chOff x="788160" y="1230668"/>
            <a:chExt cx="4375414" cy="523180"/>
          </a:xfrm>
        </p:grpSpPr>
        <p:sp>
          <p:nvSpPr>
            <p:cNvPr id="733" name="Google Shape;733;p54"/>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4:</a:t>
              </a:r>
              <a:endParaRPr sz="1400" b="0" i="0" u="none" strike="noStrike" cap="none">
                <a:solidFill>
                  <a:srgbClr val="000000"/>
                </a:solidFill>
                <a:latin typeface="Arial"/>
                <a:ea typeface="Arial"/>
                <a:cs typeface="Arial"/>
                <a:sym typeface="Arial"/>
              </a:endParaRPr>
            </a:p>
          </p:txBody>
        </p:sp>
        <p:sp>
          <p:nvSpPr>
            <p:cNvPr id="734" name="Google Shape;734;p54"/>
            <p:cNvSpPr txBox="1"/>
            <p:nvPr/>
          </p:nvSpPr>
          <p:spPr>
            <a:xfrm>
              <a:off x="2106448" y="1275115"/>
              <a:ext cx="30571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Select Item Type </a:t>
              </a:r>
              <a:endParaRPr sz="2400" b="0" i="1" u="none" strike="noStrike" cap="none">
                <a:solidFill>
                  <a:srgbClr val="000000"/>
                </a:solidFill>
                <a:latin typeface="Arial"/>
                <a:ea typeface="Arial"/>
                <a:cs typeface="Arial"/>
                <a:sym typeface="Arial"/>
              </a:endParaRPr>
            </a:p>
          </p:txBody>
        </p:sp>
      </p:grpSp>
      <p:pic>
        <p:nvPicPr>
          <p:cNvPr id="735" name="Google Shape;735;p54"/>
          <p:cNvPicPr preferRelativeResize="0"/>
          <p:nvPr/>
        </p:nvPicPr>
        <p:blipFill rotWithShape="1">
          <a:blip r:embed="rId4">
            <a:alphaModFix/>
          </a:blip>
          <a:srcRect b="28333"/>
          <a:stretch/>
        </p:blipFill>
        <p:spPr>
          <a:xfrm>
            <a:off x="2443071" y="1826973"/>
            <a:ext cx="7305856" cy="386933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36" name="Google Shape;736;p54"/>
          <p:cNvSpPr/>
          <p:nvPr/>
        </p:nvSpPr>
        <p:spPr>
          <a:xfrm>
            <a:off x="2602589" y="2966012"/>
            <a:ext cx="6796054" cy="2730293"/>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0"/>
        <p:cNvGrpSpPr/>
        <p:nvPr/>
      </p:nvGrpSpPr>
      <p:grpSpPr>
        <a:xfrm>
          <a:off x="0" y="0"/>
          <a:ext cx="0" cy="0"/>
          <a:chOff x="0" y="0"/>
          <a:chExt cx="0" cy="0"/>
        </a:xfrm>
      </p:grpSpPr>
      <p:sp>
        <p:nvSpPr>
          <p:cNvPr id="741" name="Google Shape;741;p55"/>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42" name="Google Shape;742;p55"/>
          <p:cNvGrpSpPr/>
          <p:nvPr/>
        </p:nvGrpSpPr>
        <p:grpSpPr>
          <a:xfrm>
            <a:off x="4427937" y="1303827"/>
            <a:ext cx="4375414" cy="523180"/>
            <a:chOff x="788160" y="1230668"/>
            <a:chExt cx="4375414" cy="523180"/>
          </a:xfrm>
        </p:grpSpPr>
        <p:sp>
          <p:nvSpPr>
            <p:cNvPr id="743" name="Google Shape;743;p55"/>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5:</a:t>
              </a:r>
              <a:endParaRPr sz="1400" b="0" i="0" u="none" strike="noStrike" cap="none">
                <a:solidFill>
                  <a:srgbClr val="000000"/>
                </a:solidFill>
                <a:latin typeface="Arial"/>
                <a:ea typeface="Arial"/>
                <a:cs typeface="Arial"/>
                <a:sym typeface="Arial"/>
              </a:endParaRPr>
            </a:p>
          </p:txBody>
        </p:sp>
        <p:sp>
          <p:nvSpPr>
            <p:cNvPr id="744" name="Google Shape;744;p55"/>
            <p:cNvSpPr txBox="1"/>
            <p:nvPr/>
          </p:nvSpPr>
          <p:spPr>
            <a:xfrm>
              <a:off x="2106448" y="1275115"/>
              <a:ext cx="30571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a:t>
              </a:r>
              <a:endParaRPr sz="2400" b="0" i="1" u="none" strike="noStrike" cap="none">
                <a:solidFill>
                  <a:srgbClr val="000000"/>
                </a:solidFill>
                <a:latin typeface="Arial"/>
                <a:ea typeface="Arial"/>
                <a:cs typeface="Arial"/>
                <a:sym typeface="Arial"/>
              </a:endParaRPr>
            </a:p>
          </p:txBody>
        </p:sp>
      </p:grpSp>
      <p:pic>
        <p:nvPicPr>
          <p:cNvPr id="745" name="Google Shape;745;p55"/>
          <p:cNvPicPr preferRelativeResize="0"/>
          <p:nvPr/>
        </p:nvPicPr>
        <p:blipFill rotWithShape="1">
          <a:blip r:embed="rId4">
            <a:alphaModFix/>
          </a:blip>
          <a:srcRect/>
          <a:stretch/>
        </p:blipFill>
        <p:spPr>
          <a:xfrm>
            <a:off x="6535662" y="1365342"/>
            <a:ext cx="1184940" cy="461665"/>
          </a:xfrm>
          <a:prstGeom prst="rect">
            <a:avLst/>
          </a:prstGeom>
          <a:noFill/>
          <a:ln>
            <a:noFill/>
          </a:ln>
          <a:effectLst>
            <a:outerShdw blurRad="50800" dist="38100" algn="l" rotWithShape="0">
              <a:srgbClr val="000000">
                <a:alpha val="40000"/>
              </a:srgbClr>
            </a:outerShdw>
          </a:effectLst>
        </p:spPr>
      </p:pic>
      <p:pic>
        <p:nvPicPr>
          <p:cNvPr id="746" name="Google Shape;746;p55"/>
          <p:cNvPicPr preferRelativeResize="0"/>
          <p:nvPr/>
        </p:nvPicPr>
        <p:blipFill rotWithShape="1">
          <a:blip r:embed="rId5">
            <a:alphaModFix/>
          </a:blip>
          <a:srcRect b="19334"/>
          <a:stretch/>
        </p:blipFill>
        <p:spPr>
          <a:xfrm>
            <a:off x="2525637" y="1927631"/>
            <a:ext cx="8020050" cy="362654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47" name="Google Shape;747;p55"/>
          <p:cNvSpPr/>
          <p:nvPr/>
        </p:nvSpPr>
        <p:spPr>
          <a:xfrm>
            <a:off x="5583800" y="3446256"/>
            <a:ext cx="859200" cy="407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48" name="Google Shape;748;p55" descr="A white arrow pointing to the right&#10;&#10;Description automatically generated"/>
          <p:cNvPicPr preferRelativeResize="0"/>
          <p:nvPr/>
        </p:nvPicPr>
        <p:blipFill rotWithShape="1">
          <a:blip r:embed="rId6">
            <a:alphaModFix/>
          </a:blip>
          <a:srcRect l="35038" t="32574" r="21458" b="22477"/>
          <a:stretch/>
        </p:blipFill>
        <p:spPr>
          <a:xfrm rot="-1383234">
            <a:off x="6447127" y="3543106"/>
            <a:ext cx="626726" cy="6475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2"/>
        <p:cNvGrpSpPr/>
        <p:nvPr/>
      </p:nvGrpSpPr>
      <p:grpSpPr>
        <a:xfrm>
          <a:off x="0" y="0"/>
          <a:ext cx="0" cy="0"/>
          <a:chOff x="0" y="0"/>
          <a:chExt cx="0" cy="0"/>
        </a:xfrm>
      </p:grpSpPr>
      <p:sp>
        <p:nvSpPr>
          <p:cNvPr id="753" name="Google Shape;753;p56"/>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54" name="Google Shape;754;p56"/>
          <p:cNvGrpSpPr/>
          <p:nvPr/>
        </p:nvGrpSpPr>
        <p:grpSpPr>
          <a:xfrm>
            <a:off x="4427937" y="1303827"/>
            <a:ext cx="4375414" cy="523180"/>
            <a:chOff x="788160" y="1230668"/>
            <a:chExt cx="4375414" cy="523180"/>
          </a:xfrm>
        </p:grpSpPr>
        <p:sp>
          <p:nvSpPr>
            <p:cNvPr id="755" name="Google Shape;755;p56"/>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6:</a:t>
              </a:r>
              <a:endParaRPr sz="1400" b="0" i="0" u="none" strike="noStrike" cap="none">
                <a:solidFill>
                  <a:srgbClr val="000000"/>
                </a:solidFill>
                <a:latin typeface="Arial"/>
                <a:ea typeface="Arial"/>
                <a:cs typeface="Arial"/>
                <a:sym typeface="Arial"/>
              </a:endParaRPr>
            </a:p>
          </p:txBody>
        </p:sp>
        <p:sp>
          <p:nvSpPr>
            <p:cNvPr id="756" name="Google Shape;756;p56"/>
            <p:cNvSpPr txBox="1"/>
            <p:nvPr/>
          </p:nvSpPr>
          <p:spPr>
            <a:xfrm>
              <a:off x="2106448" y="1275115"/>
              <a:ext cx="30571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a:t>
              </a:r>
              <a:endParaRPr sz="2400" b="0" i="1" u="none" strike="noStrike" cap="none">
                <a:solidFill>
                  <a:srgbClr val="000000"/>
                </a:solidFill>
                <a:latin typeface="Arial"/>
                <a:ea typeface="Arial"/>
                <a:cs typeface="Arial"/>
                <a:sym typeface="Arial"/>
              </a:endParaRPr>
            </a:p>
          </p:txBody>
        </p:sp>
      </p:grpSp>
      <p:pic>
        <p:nvPicPr>
          <p:cNvPr id="757" name="Google Shape;757;p56"/>
          <p:cNvPicPr preferRelativeResize="0"/>
          <p:nvPr/>
        </p:nvPicPr>
        <p:blipFill rotWithShape="1">
          <a:blip r:embed="rId4">
            <a:alphaModFix/>
          </a:blip>
          <a:srcRect/>
          <a:stretch/>
        </p:blipFill>
        <p:spPr>
          <a:xfrm>
            <a:off x="6535662" y="1483075"/>
            <a:ext cx="877276" cy="222592"/>
          </a:xfrm>
          <a:prstGeom prst="rect">
            <a:avLst/>
          </a:prstGeom>
          <a:noFill/>
          <a:ln>
            <a:noFill/>
          </a:ln>
        </p:spPr>
      </p:pic>
      <p:pic>
        <p:nvPicPr>
          <p:cNvPr id="758" name="Google Shape;758;p56"/>
          <p:cNvPicPr preferRelativeResize="0"/>
          <p:nvPr/>
        </p:nvPicPr>
        <p:blipFill rotWithShape="1">
          <a:blip r:embed="rId5">
            <a:alphaModFix/>
          </a:blip>
          <a:srcRect t="28898" b="6181"/>
          <a:stretch/>
        </p:blipFill>
        <p:spPr>
          <a:xfrm>
            <a:off x="1668452" y="1823400"/>
            <a:ext cx="9225483" cy="37622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59" name="Google Shape;759;p56"/>
          <p:cNvSpPr/>
          <p:nvPr/>
        </p:nvSpPr>
        <p:spPr>
          <a:xfrm>
            <a:off x="5207347" y="4405840"/>
            <a:ext cx="830237" cy="31251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60" name="Google Shape;760;p56" descr="A white arrow pointing to the right&#10;&#10;Description automatically generated"/>
          <p:cNvPicPr preferRelativeResize="0"/>
          <p:nvPr/>
        </p:nvPicPr>
        <p:blipFill rotWithShape="1">
          <a:blip r:embed="rId6">
            <a:alphaModFix/>
          </a:blip>
          <a:srcRect l="35038" t="32574" r="21458" b="22477"/>
          <a:stretch/>
        </p:blipFill>
        <p:spPr>
          <a:xfrm rot="-1383235">
            <a:off x="6139337" y="4502695"/>
            <a:ext cx="626727" cy="6475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4"/>
        <p:cNvGrpSpPr/>
        <p:nvPr/>
      </p:nvGrpSpPr>
      <p:grpSpPr>
        <a:xfrm>
          <a:off x="0" y="0"/>
          <a:ext cx="0" cy="0"/>
          <a:chOff x="0" y="0"/>
          <a:chExt cx="0" cy="0"/>
        </a:xfrm>
      </p:grpSpPr>
      <p:sp>
        <p:nvSpPr>
          <p:cNvPr id="765" name="Google Shape;765;p57"/>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66" name="Google Shape;766;p57"/>
          <p:cNvGrpSpPr/>
          <p:nvPr/>
        </p:nvGrpSpPr>
        <p:grpSpPr>
          <a:xfrm>
            <a:off x="2347912" y="1303827"/>
            <a:ext cx="9561887" cy="523180"/>
            <a:chOff x="788160" y="1230668"/>
            <a:chExt cx="9561887" cy="523180"/>
          </a:xfrm>
        </p:grpSpPr>
        <p:sp>
          <p:nvSpPr>
            <p:cNvPr id="767" name="Google Shape;767;p57"/>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7:</a:t>
              </a:r>
              <a:endParaRPr sz="1400" b="0" i="0" u="none" strike="noStrike" cap="none">
                <a:solidFill>
                  <a:srgbClr val="000000"/>
                </a:solidFill>
                <a:latin typeface="Arial"/>
                <a:ea typeface="Arial"/>
                <a:cs typeface="Arial"/>
                <a:sym typeface="Arial"/>
              </a:endParaRPr>
            </a:p>
          </p:txBody>
        </p:sp>
        <p:sp>
          <p:nvSpPr>
            <p:cNvPr id="768" name="Google Shape;768;p57"/>
            <p:cNvSpPr txBox="1"/>
            <p:nvPr/>
          </p:nvSpPr>
          <p:spPr>
            <a:xfrm>
              <a:off x="2106447" y="1275115"/>
              <a:ext cx="8243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Select article to be uploaded and click Open </a:t>
              </a:r>
              <a:endParaRPr sz="2400" b="0" i="1" u="none" strike="noStrike" cap="none">
                <a:solidFill>
                  <a:srgbClr val="000000"/>
                </a:solidFill>
                <a:latin typeface="Arial"/>
                <a:ea typeface="Arial"/>
                <a:cs typeface="Arial"/>
                <a:sym typeface="Arial"/>
              </a:endParaRPr>
            </a:p>
          </p:txBody>
        </p:sp>
      </p:grpSp>
      <p:grpSp>
        <p:nvGrpSpPr>
          <p:cNvPr id="769" name="Google Shape;769;p57"/>
          <p:cNvGrpSpPr/>
          <p:nvPr/>
        </p:nvGrpSpPr>
        <p:grpSpPr>
          <a:xfrm>
            <a:off x="2923662" y="1902168"/>
            <a:ext cx="6344674" cy="3829378"/>
            <a:chOff x="2347912" y="2081212"/>
            <a:chExt cx="7496175" cy="4524375"/>
          </a:xfrm>
        </p:grpSpPr>
        <p:pic>
          <p:nvPicPr>
            <p:cNvPr id="770" name="Google Shape;770;p57"/>
            <p:cNvPicPr preferRelativeResize="0"/>
            <p:nvPr/>
          </p:nvPicPr>
          <p:blipFill rotWithShape="1">
            <a:blip r:embed="rId4">
              <a:alphaModFix/>
            </a:blip>
            <a:srcRect/>
            <a:stretch/>
          </p:blipFill>
          <p:spPr>
            <a:xfrm>
              <a:off x="2347912" y="2081212"/>
              <a:ext cx="7496175" cy="45243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71" name="Google Shape;771;p57"/>
            <p:cNvSpPr/>
            <p:nvPr/>
          </p:nvSpPr>
          <p:spPr>
            <a:xfrm>
              <a:off x="2544896" y="4343399"/>
              <a:ext cx="1112704" cy="88961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72" name="Google Shape;772;p57"/>
          <p:cNvSpPr/>
          <p:nvPr/>
        </p:nvSpPr>
        <p:spPr>
          <a:xfrm>
            <a:off x="7610506" y="4697486"/>
            <a:ext cx="1586429" cy="517794"/>
          </a:xfrm>
          <a:prstGeom prst="wedgeRectCallout">
            <a:avLst>
              <a:gd name="adj1" fmla="val -26608"/>
              <a:gd name="adj2" fmla="val 90012"/>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2. Click open</a:t>
            </a:r>
            <a:endParaRPr sz="1800" b="0" i="0" u="none" strike="noStrike" cap="none">
              <a:solidFill>
                <a:schemeClr val="lt1"/>
              </a:solidFill>
              <a:latin typeface="Arial"/>
              <a:ea typeface="Arial"/>
              <a:cs typeface="Arial"/>
              <a:sym typeface="Arial"/>
            </a:endParaRPr>
          </a:p>
        </p:txBody>
      </p:sp>
      <p:sp>
        <p:nvSpPr>
          <p:cNvPr id="773" name="Google Shape;773;p57"/>
          <p:cNvSpPr/>
          <p:nvPr/>
        </p:nvSpPr>
        <p:spPr>
          <a:xfrm>
            <a:off x="4727073" y="3299063"/>
            <a:ext cx="1586429" cy="517794"/>
          </a:xfrm>
          <a:prstGeom prst="wedgeRectCallout">
            <a:avLst>
              <a:gd name="adj1" fmla="val -33552"/>
              <a:gd name="adj2" fmla="val -84456"/>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Select article</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7"/>
        <p:cNvGrpSpPr/>
        <p:nvPr/>
      </p:nvGrpSpPr>
      <p:grpSpPr>
        <a:xfrm>
          <a:off x="0" y="0"/>
          <a:ext cx="0" cy="0"/>
          <a:chOff x="0" y="0"/>
          <a:chExt cx="0" cy="0"/>
        </a:xfrm>
      </p:grpSpPr>
      <p:sp>
        <p:nvSpPr>
          <p:cNvPr id="778" name="Google Shape;778;p58"/>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79" name="Google Shape;779;p58"/>
          <p:cNvGrpSpPr/>
          <p:nvPr/>
        </p:nvGrpSpPr>
        <p:grpSpPr>
          <a:xfrm>
            <a:off x="1174576" y="1365342"/>
            <a:ext cx="9561887" cy="523180"/>
            <a:chOff x="788160" y="1230668"/>
            <a:chExt cx="9561887" cy="523180"/>
          </a:xfrm>
        </p:grpSpPr>
        <p:sp>
          <p:nvSpPr>
            <p:cNvPr id="780" name="Google Shape;780;p58"/>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8:</a:t>
              </a:r>
              <a:endParaRPr sz="1400" b="0" i="0" u="none" strike="noStrike" cap="none">
                <a:solidFill>
                  <a:srgbClr val="000000"/>
                </a:solidFill>
                <a:latin typeface="Arial"/>
                <a:ea typeface="Arial"/>
                <a:cs typeface="Arial"/>
                <a:sym typeface="Arial"/>
              </a:endParaRPr>
            </a:p>
          </p:txBody>
        </p:sp>
        <p:sp>
          <p:nvSpPr>
            <p:cNvPr id="781" name="Google Shape;781;p58"/>
            <p:cNvSpPr txBox="1"/>
            <p:nvPr/>
          </p:nvSpPr>
          <p:spPr>
            <a:xfrm>
              <a:off x="2106447" y="1275115"/>
              <a:ext cx="8243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Wait until the upload process complete and click </a:t>
              </a:r>
              <a:endParaRPr sz="2400" b="0" i="1" u="none" strike="noStrike" cap="none">
                <a:solidFill>
                  <a:srgbClr val="000000"/>
                </a:solidFill>
                <a:latin typeface="Arial"/>
                <a:ea typeface="Arial"/>
                <a:cs typeface="Arial"/>
                <a:sym typeface="Arial"/>
              </a:endParaRPr>
            </a:p>
          </p:txBody>
        </p:sp>
      </p:grpSp>
      <p:pic>
        <p:nvPicPr>
          <p:cNvPr id="782" name="Google Shape;782;p58"/>
          <p:cNvPicPr preferRelativeResize="0"/>
          <p:nvPr/>
        </p:nvPicPr>
        <p:blipFill rotWithShape="1">
          <a:blip r:embed="rId4">
            <a:alphaModFix/>
          </a:blip>
          <a:srcRect/>
          <a:stretch/>
        </p:blipFill>
        <p:spPr>
          <a:xfrm>
            <a:off x="9174303" y="1524339"/>
            <a:ext cx="1238250" cy="266700"/>
          </a:xfrm>
          <a:prstGeom prst="rect">
            <a:avLst/>
          </a:prstGeom>
          <a:noFill/>
          <a:ln>
            <a:noFill/>
          </a:ln>
        </p:spPr>
      </p:pic>
      <p:pic>
        <p:nvPicPr>
          <p:cNvPr id="783" name="Google Shape;783;p58"/>
          <p:cNvPicPr preferRelativeResize="0"/>
          <p:nvPr/>
        </p:nvPicPr>
        <p:blipFill rotWithShape="1">
          <a:blip r:embed="rId5">
            <a:alphaModFix/>
          </a:blip>
          <a:srcRect t="20221"/>
          <a:stretch/>
        </p:blipFill>
        <p:spPr>
          <a:xfrm>
            <a:off x="2015767" y="1953994"/>
            <a:ext cx="7824531" cy="39623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84" name="Google Shape;784;p58"/>
          <p:cNvSpPr/>
          <p:nvPr/>
        </p:nvSpPr>
        <p:spPr>
          <a:xfrm>
            <a:off x="3881674" y="5017328"/>
            <a:ext cx="2451000" cy="695700"/>
          </a:xfrm>
          <a:prstGeom prst="wedgeRectCallout">
            <a:avLst>
              <a:gd name="adj1" fmla="val -59786"/>
              <a:gd name="adj2" fmla="val -14583"/>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1. Verify the file uploaded</a:t>
            </a:r>
            <a:endParaRPr sz="1800" b="0" i="0" u="none" strike="noStrike" cap="none">
              <a:solidFill>
                <a:schemeClr val="lt1"/>
              </a:solidFill>
              <a:latin typeface="Arial"/>
              <a:ea typeface="Arial"/>
              <a:cs typeface="Arial"/>
              <a:sym typeface="Arial"/>
            </a:endParaRPr>
          </a:p>
        </p:txBody>
      </p:sp>
      <p:sp>
        <p:nvSpPr>
          <p:cNvPr id="785" name="Google Shape;785;p58"/>
          <p:cNvSpPr/>
          <p:nvPr/>
        </p:nvSpPr>
        <p:spPr>
          <a:xfrm>
            <a:off x="10176233" y="5365178"/>
            <a:ext cx="1691290" cy="612600"/>
          </a:xfrm>
          <a:prstGeom prst="wedgeRectCallout">
            <a:avLst>
              <a:gd name="adj1" fmla="val -82197"/>
              <a:gd name="adj2" fmla="val 24740"/>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2. Click </a:t>
            </a:r>
            <a:r>
              <a:rPr lang="en-MY" sz="1800" b="1" i="0" u="none" strike="noStrike" cap="none">
                <a:solidFill>
                  <a:schemeClr val="lt1"/>
                </a:solidFill>
                <a:latin typeface="Arial"/>
                <a:ea typeface="Arial"/>
                <a:cs typeface="Arial"/>
                <a:sym typeface="Arial"/>
              </a:rPr>
              <a:t>Show options</a:t>
            </a: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9"/>
        <p:cNvGrpSpPr/>
        <p:nvPr/>
      </p:nvGrpSpPr>
      <p:grpSpPr>
        <a:xfrm>
          <a:off x="0" y="0"/>
          <a:ext cx="0" cy="0"/>
          <a:chOff x="0" y="0"/>
          <a:chExt cx="0" cy="0"/>
        </a:xfrm>
      </p:grpSpPr>
      <p:sp>
        <p:nvSpPr>
          <p:cNvPr id="790" name="Google Shape;790;p59"/>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791" name="Google Shape;791;p59"/>
          <p:cNvGrpSpPr/>
          <p:nvPr/>
        </p:nvGrpSpPr>
        <p:grpSpPr>
          <a:xfrm>
            <a:off x="2347912" y="1303827"/>
            <a:ext cx="9561887" cy="523180"/>
            <a:chOff x="788160" y="1230668"/>
            <a:chExt cx="9561887" cy="523180"/>
          </a:xfrm>
        </p:grpSpPr>
        <p:sp>
          <p:nvSpPr>
            <p:cNvPr id="792" name="Google Shape;792;p59"/>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9:</a:t>
              </a:r>
              <a:endParaRPr sz="1400" b="0" i="0" u="none" strike="noStrike" cap="none">
                <a:solidFill>
                  <a:srgbClr val="000000"/>
                </a:solidFill>
                <a:latin typeface="Arial"/>
                <a:ea typeface="Arial"/>
                <a:cs typeface="Arial"/>
                <a:sym typeface="Arial"/>
              </a:endParaRPr>
            </a:p>
          </p:txBody>
        </p:sp>
        <p:sp>
          <p:nvSpPr>
            <p:cNvPr id="793" name="Google Shape;793;p59"/>
            <p:cNvSpPr txBox="1"/>
            <p:nvPr/>
          </p:nvSpPr>
          <p:spPr>
            <a:xfrm>
              <a:off x="2106447" y="1275115"/>
              <a:ext cx="8243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Fill up article information then click </a:t>
              </a:r>
              <a:endParaRPr sz="2400" b="0" i="1" u="none" strike="noStrike" cap="none">
                <a:solidFill>
                  <a:srgbClr val="000000"/>
                </a:solidFill>
                <a:latin typeface="Arial"/>
                <a:ea typeface="Arial"/>
                <a:cs typeface="Arial"/>
                <a:sym typeface="Arial"/>
              </a:endParaRPr>
            </a:p>
          </p:txBody>
        </p:sp>
      </p:grpSp>
      <p:pic>
        <p:nvPicPr>
          <p:cNvPr id="794" name="Google Shape;794;p59"/>
          <p:cNvPicPr preferRelativeResize="0"/>
          <p:nvPr/>
        </p:nvPicPr>
        <p:blipFill rotWithShape="1">
          <a:blip r:embed="rId4">
            <a:alphaModFix/>
          </a:blip>
          <a:srcRect/>
          <a:stretch/>
        </p:blipFill>
        <p:spPr>
          <a:xfrm>
            <a:off x="8549783" y="1339970"/>
            <a:ext cx="1019175" cy="495300"/>
          </a:xfrm>
          <a:prstGeom prst="rect">
            <a:avLst/>
          </a:prstGeom>
          <a:noFill/>
          <a:ln>
            <a:noFill/>
          </a:ln>
        </p:spPr>
      </p:pic>
      <p:pic>
        <p:nvPicPr>
          <p:cNvPr id="795" name="Google Shape;795;p59"/>
          <p:cNvPicPr preferRelativeResize="0"/>
          <p:nvPr/>
        </p:nvPicPr>
        <p:blipFill rotWithShape="1">
          <a:blip r:embed="rId5">
            <a:alphaModFix/>
          </a:blip>
          <a:srcRect/>
          <a:stretch/>
        </p:blipFill>
        <p:spPr>
          <a:xfrm>
            <a:off x="2267921" y="1897029"/>
            <a:ext cx="7917774" cy="37198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796" name="Google Shape;796;p59"/>
          <p:cNvSpPr/>
          <p:nvPr/>
        </p:nvSpPr>
        <p:spPr>
          <a:xfrm>
            <a:off x="6226807" y="2545239"/>
            <a:ext cx="2549553" cy="695700"/>
          </a:xfrm>
          <a:prstGeom prst="wedgeRectCallout">
            <a:avLst>
              <a:gd name="adj1" fmla="val -62147"/>
              <a:gd name="adj2" fmla="val 22019"/>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1. Select article version</a:t>
            </a:r>
            <a:endParaRPr sz="1800" b="0" i="0" u="none" strike="noStrike" cap="none">
              <a:solidFill>
                <a:schemeClr val="lt1"/>
              </a:solidFill>
              <a:latin typeface="Arial"/>
              <a:ea typeface="Arial"/>
              <a:cs typeface="Arial"/>
              <a:sym typeface="Arial"/>
            </a:endParaRPr>
          </a:p>
        </p:txBody>
      </p:sp>
      <p:sp>
        <p:nvSpPr>
          <p:cNvPr id="797" name="Google Shape;797;p59"/>
          <p:cNvSpPr/>
          <p:nvPr/>
        </p:nvSpPr>
        <p:spPr>
          <a:xfrm>
            <a:off x="8064094" y="4528529"/>
            <a:ext cx="2735788" cy="695700"/>
          </a:xfrm>
          <a:prstGeom prst="wedgeRectCallout">
            <a:avLst>
              <a:gd name="adj1" fmla="val -82707"/>
              <a:gd name="adj2" fmla="val -23505"/>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4. Fill embargo date </a:t>
            </a:r>
            <a:br>
              <a:rPr lang="en-MY" sz="1800" b="0" i="0" u="none" strike="noStrike" cap="none">
                <a:solidFill>
                  <a:schemeClr val="lt1"/>
                </a:solidFill>
                <a:latin typeface="Arial"/>
                <a:ea typeface="Arial"/>
                <a:cs typeface="Arial"/>
                <a:sym typeface="Arial"/>
              </a:rPr>
            </a:br>
            <a:r>
              <a:rPr lang="en-MY" sz="1800" b="0" i="0" u="none" strike="noStrike" cap="none">
                <a:solidFill>
                  <a:schemeClr val="lt1"/>
                </a:solidFill>
                <a:latin typeface="Arial"/>
                <a:ea typeface="Arial"/>
                <a:cs typeface="Arial"/>
                <a:sym typeface="Arial"/>
              </a:rPr>
              <a:t>(If any)</a:t>
            </a:r>
            <a:endParaRPr sz="1800" b="1" i="0" u="none" strike="noStrike" cap="none">
              <a:solidFill>
                <a:schemeClr val="lt1"/>
              </a:solidFill>
              <a:latin typeface="Arial"/>
              <a:ea typeface="Arial"/>
              <a:cs typeface="Arial"/>
              <a:sym typeface="Arial"/>
            </a:endParaRPr>
          </a:p>
        </p:txBody>
      </p:sp>
      <p:sp>
        <p:nvSpPr>
          <p:cNvPr id="798" name="Google Shape;798;p59"/>
          <p:cNvSpPr/>
          <p:nvPr/>
        </p:nvSpPr>
        <p:spPr>
          <a:xfrm>
            <a:off x="7003349" y="3502393"/>
            <a:ext cx="3230725" cy="695699"/>
          </a:xfrm>
          <a:prstGeom prst="wedgeRectCallout">
            <a:avLst>
              <a:gd name="adj1" fmla="val -82197"/>
              <a:gd name="adj2" fmla="val 24740"/>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3. Select “Repository staff only”</a:t>
            </a:r>
            <a:endParaRPr sz="1800" b="1" i="0" u="none" strike="noStrike" cap="none">
              <a:solidFill>
                <a:schemeClr val="lt1"/>
              </a:solidFill>
              <a:latin typeface="Arial"/>
              <a:ea typeface="Arial"/>
              <a:cs typeface="Arial"/>
              <a:sym typeface="Arial"/>
            </a:endParaRPr>
          </a:p>
        </p:txBody>
      </p:sp>
      <p:sp>
        <p:nvSpPr>
          <p:cNvPr id="799" name="Google Shape;799;p59"/>
          <p:cNvSpPr/>
          <p:nvPr/>
        </p:nvSpPr>
        <p:spPr>
          <a:xfrm>
            <a:off x="502311" y="3247486"/>
            <a:ext cx="2549553" cy="695700"/>
          </a:xfrm>
          <a:prstGeom prst="wedgeRectCallout">
            <a:avLst>
              <a:gd name="adj1" fmla="val 63154"/>
              <a:gd name="adj2" fmla="val 27010"/>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2. Insert note</a:t>
            </a:r>
            <a:br>
              <a:rPr lang="en-MY" sz="1800" b="0" i="0" u="none" strike="noStrike" cap="none">
                <a:solidFill>
                  <a:schemeClr val="lt1"/>
                </a:solidFill>
                <a:latin typeface="Arial"/>
                <a:ea typeface="Arial"/>
                <a:cs typeface="Arial"/>
                <a:sym typeface="Arial"/>
              </a:rPr>
            </a:br>
            <a:r>
              <a:rPr lang="en-MY" sz="1800" b="0" i="0" u="none" strike="noStrike" cap="none">
                <a:solidFill>
                  <a:schemeClr val="lt1"/>
                </a:solidFill>
                <a:latin typeface="Arial"/>
                <a:ea typeface="Arial"/>
                <a:cs typeface="Arial"/>
                <a:sym typeface="Arial"/>
              </a:rPr>
              <a:t>(if any)</a:t>
            </a:r>
            <a:endParaRPr sz="1800" b="0" i="0" u="none" strike="noStrike" cap="none">
              <a:solidFill>
                <a:schemeClr val="lt1"/>
              </a:solidFill>
              <a:latin typeface="Arial"/>
              <a:ea typeface="Arial"/>
              <a:cs typeface="Arial"/>
              <a:sym typeface="Arial"/>
            </a:endParaRPr>
          </a:p>
        </p:txBody>
      </p:sp>
      <p:sp>
        <p:nvSpPr>
          <p:cNvPr id="800" name="Google Shape;800;p59"/>
          <p:cNvSpPr/>
          <p:nvPr/>
        </p:nvSpPr>
        <p:spPr>
          <a:xfrm>
            <a:off x="7663726" y="5540341"/>
            <a:ext cx="2225268" cy="545874"/>
          </a:xfrm>
          <a:prstGeom prst="wedgeRectCallout">
            <a:avLst>
              <a:gd name="adj1" fmla="val -84334"/>
              <a:gd name="adj2" fmla="val -76578"/>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5. Click Next to continue</a:t>
            </a: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60"/>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06" name="Google Shape;806;p60"/>
          <p:cNvGrpSpPr/>
          <p:nvPr/>
        </p:nvGrpSpPr>
        <p:grpSpPr>
          <a:xfrm>
            <a:off x="3847723" y="1365342"/>
            <a:ext cx="4861711" cy="954067"/>
            <a:chOff x="788160" y="1230668"/>
            <a:chExt cx="4644732" cy="954067"/>
          </a:xfrm>
        </p:grpSpPr>
        <p:sp>
          <p:nvSpPr>
            <p:cNvPr id="807" name="Google Shape;807;p60"/>
            <p:cNvSpPr/>
            <p:nvPr/>
          </p:nvSpPr>
          <p:spPr>
            <a:xfrm>
              <a:off x="788160" y="1230668"/>
              <a:ext cx="1507186"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10:</a:t>
              </a:r>
              <a:endParaRPr sz="1400" b="0" i="0" u="none" strike="noStrike" cap="none">
                <a:solidFill>
                  <a:srgbClr val="000000"/>
                </a:solidFill>
                <a:latin typeface="Arial"/>
                <a:ea typeface="Arial"/>
                <a:cs typeface="Arial"/>
                <a:sym typeface="Arial"/>
              </a:endParaRPr>
            </a:p>
          </p:txBody>
        </p:sp>
        <p:sp>
          <p:nvSpPr>
            <p:cNvPr id="808" name="Google Shape;808;p60"/>
            <p:cNvSpPr txBox="1"/>
            <p:nvPr/>
          </p:nvSpPr>
          <p:spPr>
            <a:xfrm>
              <a:off x="2106447" y="1275115"/>
              <a:ext cx="33264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Fill up article metadata</a:t>
              </a:r>
              <a:endParaRPr sz="2400" b="0" i="1" u="none" strike="noStrike" cap="none">
                <a:solidFill>
                  <a:srgbClr val="000000"/>
                </a:solidFill>
                <a:latin typeface="Arial"/>
                <a:ea typeface="Arial"/>
                <a:cs typeface="Arial"/>
                <a:sym typeface="Arial"/>
              </a:endParaRPr>
            </a:p>
          </p:txBody>
        </p:sp>
      </p:grpSp>
      <p:pic>
        <p:nvPicPr>
          <p:cNvPr id="809" name="Google Shape;809;p60"/>
          <p:cNvPicPr preferRelativeResize="0"/>
          <p:nvPr/>
        </p:nvPicPr>
        <p:blipFill rotWithShape="1">
          <a:blip r:embed="rId3">
            <a:alphaModFix/>
          </a:blip>
          <a:srcRect/>
          <a:stretch/>
        </p:blipFill>
        <p:spPr>
          <a:xfrm>
            <a:off x="3601616" y="1853757"/>
            <a:ext cx="5462753" cy="79589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10" name="Google Shape;810;p60"/>
          <p:cNvPicPr preferRelativeResize="0"/>
          <p:nvPr/>
        </p:nvPicPr>
        <p:blipFill rotWithShape="1">
          <a:blip r:embed="rId4">
            <a:alphaModFix/>
          </a:blip>
          <a:srcRect/>
          <a:stretch/>
        </p:blipFill>
        <p:spPr>
          <a:xfrm>
            <a:off x="3601616" y="2737887"/>
            <a:ext cx="5462753" cy="167078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11" name="Google Shape;811;p60"/>
          <p:cNvPicPr preferRelativeResize="0"/>
          <p:nvPr/>
        </p:nvPicPr>
        <p:blipFill rotWithShape="1">
          <a:blip r:embed="rId5">
            <a:alphaModFix/>
          </a:blip>
          <a:srcRect/>
          <a:stretch/>
        </p:blipFill>
        <p:spPr>
          <a:xfrm>
            <a:off x="3601615" y="4496908"/>
            <a:ext cx="5462753" cy="128021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1"/>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17" name="Google Shape;817;p61"/>
          <p:cNvGrpSpPr/>
          <p:nvPr/>
        </p:nvGrpSpPr>
        <p:grpSpPr>
          <a:xfrm>
            <a:off x="3847723" y="1365342"/>
            <a:ext cx="4861711" cy="523180"/>
            <a:chOff x="788160" y="1230668"/>
            <a:chExt cx="4644732" cy="523180"/>
          </a:xfrm>
        </p:grpSpPr>
        <p:sp>
          <p:nvSpPr>
            <p:cNvPr id="818" name="Google Shape;818;p61"/>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10:</a:t>
              </a:r>
              <a:endParaRPr sz="1400" b="0" i="0" u="none" strike="noStrike" cap="none">
                <a:solidFill>
                  <a:srgbClr val="000000"/>
                </a:solidFill>
                <a:latin typeface="Arial"/>
                <a:ea typeface="Arial"/>
                <a:cs typeface="Arial"/>
                <a:sym typeface="Arial"/>
              </a:endParaRPr>
            </a:p>
          </p:txBody>
        </p:sp>
        <p:sp>
          <p:nvSpPr>
            <p:cNvPr id="819" name="Google Shape;819;p61"/>
            <p:cNvSpPr txBox="1"/>
            <p:nvPr/>
          </p:nvSpPr>
          <p:spPr>
            <a:xfrm>
              <a:off x="2106447" y="1275115"/>
              <a:ext cx="33264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Insert depositor name</a:t>
              </a:r>
              <a:endParaRPr sz="2400" b="0" i="1" u="none" strike="noStrike" cap="none">
                <a:solidFill>
                  <a:srgbClr val="000000"/>
                </a:solidFill>
                <a:latin typeface="Arial"/>
                <a:ea typeface="Arial"/>
                <a:cs typeface="Arial"/>
                <a:sym typeface="Arial"/>
              </a:endParaRPr>
            </a:p>
          </p:txBody>
        </p:sp>
      </p:grpSp>
      <p:pic>
        <p:nvPicPr>
          <p:cNvPr id="820" name="Google Shape;820;p61"/>
          <p:cNvPicPr preferRelativeResize="0"/>
          <p:nvPr/>
        </p:nvPicPr>
        <p:blipFill rotWithShape="1">
          <a:blip r:embed="rId3">
            <a:alphaModFix/>
          </a:blip>
          <a:srcRect/>
          <a:stretch/>
        </p:blipFill>
        <p:spPr>
          <a:xfrm>
            <a:off x="3536639" y="2094309"/>
            <a:ext cx="5462753" cy="133469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21" name="Google Shape;821;p61"/>
          <p:cNvSpPr/>
          <p:nvPr/>
        </p:nvSpPr>
        <p:spPr>
          <a:xfrm>
            <a:off x="3996706" y="2832177"/>
            <a:ext cx="2271309" cy="370321"/>
          </a:xfrm>
          <a:prstGeom prst="wedgeRectCallout">
            <a:avLst>
              <a:gd name="adj1" fmla="val -35489"/>
              <a:gd name="adj2" fmla="val -86248"/>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1. Select Depositor</a:t>
            </a:r>
            <a:endParaRPr sz="1800" b="0" i="0" u="none" strike="noStrike" cap="none">
              <a:solidFill>
                <a:schemeClr val="lt1"/>
              </a:solidFill>
              <a:latin typeface="Arial"/>
              <a:ea typeface="Arial"/>
              <a:cs typeface="Arial"/>
              <a:sym typeface="Arial"/>
            </a:endParaRPr>
          </a:p>
        </p:txBody>
      </p:sp>
      <p:sp>
        <p:nvSpPr>
          <p:cNvPr id="822" name="Google Shape;822;p61"/>
          <p:cNvSpPr/>
          <p:nvPr/>
        </p:nvSpPr>
        <p:spPr>
          <a:xfrm>
            <a:off x="6656916" y="3040832"/>
            <a:ext cx="2271310" cy="388168"/>
          </a:xfrm>
          <a:prstGeom prst="wedgeRectCallout">
            <a:avLst>
              <a:gd name="adj1" fmla="val -56997"/>
              <a:gd name="adj2" fmla="val -113816"/>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2. Fill up name</a:t>
            </a:r>
            <a:endParaRPr sz="1800" b="0" i="0" u="none" strike="sngStrike" cap="none">
              <a:solidFill>
                <a:srgbClr val="98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2"/>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28" name="Google Shape;828;p62"/>
          <p:cNvGrpSpPr/>
          <p:nvPr/>
        </p:nvGrpSpPr>
        <p:grpSpPr>
          <a:xfrm>
            <a:off x="3847723" y="1365342"/>
            <a:ext cx="4861711" cy="954067"/>
            <a:chOff x="788160" y="1230668"/>
            <a:chExt cx="4644732" cy="954067"/>
          </a:xfrm>
        </p:grpSpPr>
        <p:sp>
          <p:nvSpPr>
            <p:cNvPr id="829" name="Google Shape;829;p62"/>
            <p:cNvSpPr/>
            <p:nvPr/>
          </p:nvSpPr>
          <p:spPr>
            <a:xfrm>
              <a:off x="788160" y="1230668"/>
              <a:ext cx="1507186"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10:</a:t>
              </a:r>
              <a:endParaRPr sz="1400" b="0" i="0" u="none" strike="noStrike" cap="none">
                <a:solidFill>
                  <a:srgbClr val="000000"/>
                </a:solidFill>
                <a:latin typeface="Arial"/>
                <a:ea typeface="Arial"/>
                <a:cs typeface="Arial"/>
                <a:sym typeface="Arial"/>
              </a:endParaRPr>
            </a:p>
          </p:txBody>
        </p:sp>
        <p:sp>
          <p:nvSpPr>
            <p:cNvPr id="830" name="Google Shape;830;p62"/>
            <p:cNvSpPr txBox="1"/>
            <p:nvPr/>
          </p:nvSpPr>
          <p:spPr>
            <a:xfrm>
              <a:off x="2106447" y="1275115"/>
              <a:ext cx="33264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Fill up article metadata</a:t>
              </a:r>
              <a:endParaRPr sz="2400" b="0" i="1" u="none" strike="noStrike" cap="none">
                <a:solidFill>
                  <a:srgbClr val="000000"/>
                </a:solidFill>
                <a:latin typeface="Arial"/>
                <a:ea typeface="Arial"/>
                <a:cs typeface="Arial"/>
                <a:sym typeface="Arial"/>
              </a:endParaRPr>
            </a:p>
          </p:txBody>
        </p:sp>
      </p:grpSp>
      <p:pic>
        <p:nvPicPr>
          <p:cNvPr id="831" name="Google Shape;831;p62"/>
          <p:cNvPicPr preferRelativeResize="0"/>
          <p:nvPr/>
        </p:nvPicPr>
        <p:blipFill rotWithShape="1">
          <a:blip r:embed="rId3">
            <a:alphaModFix/>
          </a:blip>
          <a:srcRect/>
          <a:stretch/>
        </p:blipFill>
        <p:spPr>
          <a:xfrm>
            <a:off x="3366346" y="2363856"/>
            <a:ext cx="5459305" cy="133961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p:nvPr/>
        </p:nvSpPr>
        <p:spPr>
          <a:xfrm>
            <a:off x="2975693" y="547059"/>
            <a:ext cx="6407166"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UPM Institutional Repository (UPM IR)</a:t>
            </a:r>
            <a:endParaRPr sz="1400" b="0" i="0" u="none" strike="noStrike" cap="none">
              <a:solidFill>
                <a:srgbClr val="000000"/>
              </a:solidFill>
              <a:latin typeface="Arial"/>
              <a:ea typeface="Arial"/>
              <a:cs typeface="Arial"/>
              <a:sym typeface="Arial"/>
            </a:endParaRPr>
          </a:p>
        </p:txBody>
      </p:sp>
      <p:pic>
        <p:nvPicPr>
          <p:cNvPr id="205" name="Google Shape;205;p33" descr="A person and person standing on a computer&#10;&#10;Description automatically generated"/>
          <p:cNvPicPr preferRelativeResize="0"/>
          <p:nvPr/>
        </p:nvPicPr>
        <p:blipFill rotWithShape="1">
          <a:blip r:embed="rId3">
            <a:alphaModFix/>
          </a:blip>
          <a:srcRect/>
          <a:stretch/>
        </p:blipFill>
        <p:spPr>
          <a:xfrm>
            <a:off x="4477925" y="1038243"/>
            <a:ext cx="3143492" cy="2117956"/>
          </a:xfrm>
          <a:prstGeom prst="rect">
            <a:avLst/>
          </a:prstGeom>
          <a:noFill/>
          <a:ln>
            <a:noFill/>
          </a:ln>
        </p:spPr>
      </p:pic>
      <p:sp>
        <p:nvSpPr>
          <p:cNvPr id="206" name="Google Shape;206;p33"/>
          <p:cNvSpPr txBox="1"/>
          <p:nvPr/>
        </p:nvSpPr>
        <p:spPr>
          <a:xfrm>
            <a:off x="5176736" y="2903955"/>
            <a:ext cx="1999492"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Objective</a:t>
            </a:r>
            <a:endParaRPr sz="1400" b="0" i="0" u="none" strike="noStrike" cap="none">
              <a:solidFill>
                <a:srgbClr val="000000"/>
              </a:solidFill>
              <a:latin typeface="Arial"/>
              <a:ea typeface="Arial"/>
              <a:cs typeface="Arial"/>
              <a:sym typeface="Arial"/>
            </a:endParaRPr>
          </a:p>
        </p:txBody>
      </p:sp>
      <p:sp>
        <p:nvSpPr>
          <p:cNvPr id="207" name="Google Shape;207;p33"/>
          <p:cNvSpPr/>
          <p:nvPr/>
        </p:nvSpPr>
        <p:spPr>
          <a:xfrm>
            <a:off x="2348281" y="2744292"/>
            <a:ext cx="697340" cy="1694405"/>
          </a:xfrm>
          <a:custGeom>
            <a:avLst/>
            <a:gdLst/>
            <a:ahLst/>
            <a:cxnLst/>
            <a:rect l="l" t="t" r="r" b="b"/>
            <a:pathLst>
              <a:path w="23943" h="58177" extrusionOk="0">
                <a:moveTo>
                  <a:pt x="23056" y="1"/>
                </a:moveTo>
                <a:cubicBezTo>
                  <a:pt x="22549" y="1"/>
                  <a:pt x="22137" y="381"/>
                  <a:pt x="22137" y="888"/>
                </a:cubicBezTo>
                <a:cubicBezTo>
                  <a:pt x="22137" y="1014"/>
                  <a:pt x="22169" y="1109"/>
                  <a:pt x="22201" y="1204"/>
                </a:cubicBezTo>
                <a:lnTo>
                  <a:pt x="792" y="15012"/>
                </a:lnTo>
                <a:cubicBezTo>
                  <a:pt x="761" y="15044"/>
                  <a:pt x="697" y="15107"/>
                  <a:pt x="697" y="15170"/>
                </a:cubicBezTo>
                <a:lnTo>
                  <a:pt x="697" y="56403"/>
                </a:lnTo>
                <a:cubicBezTo>
                  <a:pt x="317" y="56467"/>
                  <a:pt x="1" y="56847"/>
                  <a:pt x="1" y="57258"/>
                </a:cubicBezTo>
                <a:cubicBezTo>
                  <a:pt x="1" y="57765"/>
                  <a:pt x="412" y="58177"/>
                  <a:pt x="887" y="58177"/>
                </a:cubicBezTo>
                <a:cubicBezTo>
                  <a:pt x="1394" y="58177"/>
                  <a:pt x="1806" y="57765"/>
                  <a:pt x="1806" y="57258"/>
                </a:cubicBezTo>
                <a:cubicBezTo>
                  <a:pt x="1806" y="56847"/>
                  <a:pt x="1489" y="56467"/>
                  <a:pt x="1077" y="56403"/>
                </a:cubicBezTo>
                <a:lnTo>
                  <a:pt x="1077" y="15265"/>
                </a:lnTo>
                <a:lnTo>
                  <a:pt x="22391" y="1521"/>
                </a:lnTo>
                <a:cubicBezTo>
                  <a:pt x="22581" y="1679"/>
                  <a:pt x="22802" y="1774"/>
                  <a:pt x="23024" y="1774"/>
                </a:cubicBezTo>
                <a:cubicBezTo>
                  <a:pt x="23531" y="1774"/>
                  <a:pt x="23943" y="1394"/>
                  <a:pt x="23943" y="888"/>
                </a:cubicBezTo>
                <a:cubicBezTo>
                  <a:pt x="23943" y="381"/>
                  <a:pt x="23531" y="1"/>
                  <a:pt x="23056"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 name="Google Shape;208;p33"/>
          <p:cNvGrpSpPr/>
          <p:nvPr/>
        </p:nvGrpSpPr>
        <p:grpSpPr>
          <a:xfrm>
            <a:off x="2008773" y="4469943"/>
            <a:ext cx="756347" cy="757279"/>
            <a:chOff x="1234895" y="2912190"/>
            <a:chExt cx="756347" cy="757279"/>
          </a:xfrm>
        </p:grpSpPr>
        <p:sp>
          <p:nvSpPr>
            <p:cNvPr id="209" name="Google Shape;209;p33"/>
            <p:cNvSpPr/>
            <p:nvPr/>
          </p:nvSpPr>
          <p:spPr>
            <a:xfrm>
              <a:off x="1234895" y="2912190"/>
              <a:ext cx="756347" cy="757279"/>
            </a:xfrm>
            <a:custGeom>
              <a:avLst/>
              <a:gdLst/>
              <a:ahLst/>
              <a:cxnLst/>
              <a:rect l="l" t="t" r="r" b="b"/>
              <a:pathLst>
                <a:path w="25969" h="26001" extrusionOk="0">
                  <a:moveTo>
                    <a:pt x="12984" y="0"/>
                  </a:moveTo>
                  <a:cubicBezTo>
                    <a:pt x="5796" y="0"/>
                    <a:pt x="0" y="5827"/>
                    <a:pt x="0" y="13016"/>
                  </a:cubicBezTo>
                  <a:cubicBezTo>
                    <a:pt x="0" y="20173"/>
                    <a:pt x="5796" y="26000"/>
                    <a:pt x="12984" y="26000"/>
                  </a:cubicBezTo>
                  <a:cubicBezTo>
                    <a:pt x="20142" y="26000"/>
                    <a:pt x="25969" y="20173"/>
                    <a:pt x="25969" y="13016"/>
                  </a:cubicBezTo>
                  <a:cubicBezTo>
                    <a:pt x="25969" y="5827"/>
                    <a:pt x="20142" y="0"/>
                    <a:pt x="12984" y="0"/>
                  </a:cubicBez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3"/>
            <p:cNvSpPr/>
            <p:nvPr/>
          </p:nvSpPr>
          <p:spPr>
            <a:xfrm>
              <a:off x="1251496" y="2928791"/>
              <a:ext cx="723145" cy="724077"/>
            </a:xfrm>
            <a:custGeom>
              <a:avLst/>
              <a:gdLst/>
              <a:ahLst/>
              <a:cxnLst/>
              <a:rect l="l" t="t" r="r" b="b"/>
              <a:pathLst>
                <a:path w="24829" h="24861" extrusionOk="0">
                  <a:moveTo>
                    <a:pt x="12414" y="0"/>
                  </a:moveTo>
                  <a:cubicBezTo>
                    <a:pt x="5542" y="0"/>
                    <a:pt x="0" y="5574"/>
                    <a:pt x="0" y="12446"/>
                  </a:cubicBezTo>
                  <a:cubicBezTo>
                    <a:pt x="0" y="19318"/>
                    <a:pt x="5542" y="24860"/>
                    <a:pt x="12414" y="24860"/>
                  </a:cubicBezTo>
                  <a:cubicBezTo>
                    <a:pt x="19255" y="24860"/>
                    <a:pt x="24829" y="19318"/>
                    <a:pt x="24829" y="12446"/>
                  </a:cubicBezTo>
                  <a:cubicBezTo>
                    <a:pt x="24829" y="5574"/>
                    <a:pt x="19255" y="0"/>
                    <a:pt x="124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3"/>
            <p:cNvSpPr/>
            <p:nvPr/>
          </p:nvSpPr>
          <p:spPr>
            <a:xfrm>
              <a:off x="1454410" y="3115832"/>
              <a:ext cx="318249" cy="351247"/>
            </a:xfrm>
            <a:custGeom>
              <a:avLst/>
              <a:gdLst/>
              <a:ahLst/>
              <a:cxnLst/>
              <a:rect l="l" t="t" r="r" b="b"/>
              <a:pathLst>
                <a:path w="10927" h="12060" extrusionOk="0">
                  <a:moveTo>
                    <a:pt x="5587" y="1"/>
                  </a:moveTo>
                  <a:cubicBezTo>
                    <a:pt x="5562" y="1"/>
                    <a:pt x="5536" y="3"/>
                    <a:pt x="5511" y="7"/>
                  </a:cubicBezTo>
                  <a:cubicBezTo>
                    <a:pt x="5289" y="7"/>
                    <a:pt x="5162" y="39"/>
                    <a:pt x="5099" y="102"/>
                  </a:cubicBezTo>
                  <a:lnTo>
                    <a:pt x="5162" y="7"/>
                  </a:lnTo>
                  <a:lnTo>
                    <a:pt x="5162" y="7"/>
                  </a:lnTo>
                  <a:cubicBezTo>
                    <a:pt x="5131" y="39"/>
                    <a:pt x="5036" y="70"/>
                    <a:pt x="4972" y="102"/>
                  </a:cubicBezTo>
                  <a:cubicBezTo>
                    <a:pt x="4941" y="102"/>
                    <a:pt x="4877" y="102"/>
                    <a:pt x="4846" y="134"/>
                  </a:cubicBezTo>
                  <a:cubicBezTo>
                    <a:pt x="4276" y="229"/>
                    <a:pt x="3927" y="767"/>
                    <a:pt x="3801" y="957"/>
                  </a:cubicBezTo>
                  <a:cubicBezTo>
                    <a:pt x="3769" y="925"/>
                    <a:pt x="3769" y="862"/>
                    <a:pt x="3769" y="862"/>
                  </a:cubicBezTo>
                  <a:cubicBezTo>
                    <a:pt x="3737" y="925"/>
                    <a:pt x="3737" y="989"/>
                    <a:pt x="3769" y="1020"/>
                  </a:cubicBezTo>
                  <a:cubicBezTo>
                    <a:pt x="3702" y="998"/>
                    <a:pt x="3635" y="975"/>
                    <a:pt x="3579" y="975"/>
                  </a:cubicBezTo>
                  <a:cubicBezTo>
                    <a:pt x="3555" y="975"/>
                    <a:pt x="3534" y="979"/>
                    <a:pt x="3516" y="989"/>
                  </a:cubicBezTo>
                  <a:cubicBezTo>
                    <a:pt x="3516" y="989"/>
                    <a:pt x="3611" y="1020"/>
                    <a:pt x="3706" y="1084"/>
                  </a:cubicBezTo>
                  <a:cubicBezTo>
                    <a:pt x="2946" y="1559"/>
                    <a:pt x="3389" y="3237"/>
                    <a:pt x="3389" y="3237"/>
                  </a:cubicBezTo>
                  <a:cubicBezTo>
                    <a:pt x="2946" y="3997"/>
                    <a:pt x="3706" y="4599"/>
                    <a:pt x="3706" y="4599"/>
                  </a:cubicBezTo>
                  <a:cubicBezTo>
                    <a:pt x="3737" y="4979"/>
                    <a:pt x="3896" y="5391"/>
                    <a:pt x="4022" y="5612"/>
                  </a:cubicBezTo>
                  <a:cubicBezTo>
                    <a:pt x="4054" y="5676"/>
                    <a:pt x="4054" y="5802"/>
                    <a:pt x="4022" y="5897"/>
                  </a:cubicBezTo>
                  <a:cubicBezTo>
                    <a:pt x="4022" y="6056"/>
                    <a:pt x="4022" y="6246"/>
                    <a:pt x="3991" y="6309"/>
                  </a:cubicBezTo>
                  <a:cubicBezTo>
                    <a:pt x="3864" y="6309"/>
                    <a:pt x="3706" y="6277"/>
                    <a:pt x="3642" y="6246"/>
                  </a:cubicBezTo>
                  <a:cubicBezTo>
                    <a:pt x="3484" y="6151"/>
                    <a:pt x="3294" y="6119"/>
                    <a:pt x="3104" y="6119"/>
                  </a:cubicBezTo>
                  <a:lnTo>
                    <a:pt x="3041" y="6119"/>
                  </a:lnTo>
                  <a:cubicBezTo>
                    <a:pt x="1077" y="6119"/>
                    <a:pt x="349" y="8621"/>
                    <a:pt x="64" y="9951"/>
                  </a:cubicBezTo>
                  <a:cubicBezTo>
                    <a:pt x="0" y="10426"/>
                    <a:pt x="159" y="10901"/>
                    <a:pt x="507" y="11028"/>
                  </a:cubicBezTo>
                  <a:cubicBezTo>
                    <a:pt x="1365" y="11418"/>
                    <a:pt x="3171" y="12059"/>
                    <a:pt x="5474" y="12059"/>
                  </a:cubicBezTo>
                  <a:cubicBezTo>
                    <a:pt x="6912" y="12059"/>
                    <a:pt x="8545" y="11809"/>
                    <a:pt x="10261" y="11091"/>
                  </a:cubicBezTo>
                  <a:cubicBezTo>
                    <a:pt x="10673" y="10901"/>
                    <a:pt x="10926" y="10268"/>
                    <a:pt x="10800" y="9666"/>
                  </a:cubicBezTo>
                  <a:cubicBezTo>
                    <a:pt x="10514" y="8304"/>
                    <a:pt x="9723" y="6119"/>
                    <a:pt x="7886" y="6119"/>
                  </a:cubicBezTo>
                  <a:lnTo>
                    <a:pt x="7854" y="6119"/>
                  </a:lnTo>
                  <a:cubicBezTo>
                    <a:pt x="7664" y="6119"/>
                    <a:pt x="7506" y="6151"/>
                    <a:pt x="7379" y="6214"/>
                  </a:cubicBezTo>
                  <a:cubicBezTo>
                    <a:pt x="7284" y="6246"/>
                    <a:pt x="7063" y="6277"/>
                    <a:pt x="6841" y="6309"/>
                  </a:cubicBezTo>
                  <a:lnTo>
                    <a:pt x="6809" y="5929"/>
                  </a:lnTo>
                  <a:cubicBezTo>
                    <a:pt x="6778" y="5834"/>
                    <a:pt x="6778" y="5739"/>
                    <a:pt x="6841" y="5676"/>
                  </a:cubicBezTo>
                  <a:cubicBezTo>
                    <a:pt x="7031" y="5296"/>
                    <a:pt x="7189" y="4631"/>
                    <a:pt x="7189" y="4631"/>
                  </a:cubicBezTo>
                  <a:cubicBezTo>
                    <a:pt x="7854" y="3997"/>
                    <a:pt x="7506" y="3269"/>
                    <a:pt x="7506" y="3269"/>
                  </a:cubicBezTo>
                  <a:cubicBezTo>
                    <a:pt x="7664" y="2509"/>
                    <a:pt x="7664" y="2065"/>
                    <a:pt x="7633" y="1844"/>
                  </a:cubicBezTo>
                  <a:lnTo>
                    <a:pt x="7633" y="1844"/>
                  </a:lnTo>
                  <a:cubicBezTo>
                    <a:pt x="7696" y="1939"/>
                    <a:pt x="7759" y="2002"/>
                    <a:pt x="7759" y="2002"/>
                  </a:cubicBezTo>
                  <a:cubicBezTo>
                    <a:pt x="7664" y="1685"/>
                    <a:pt x="7506" y="1464"/>
                    <a:pt x="7379" y="1305"/>
                  </a:cubicBezTo>
                  <a:cubicBezTo>
                    <a:pt x="7348" y="1274"/>
                    <a:pt x="7316" y="1210"/>
                    <a:pt x="7284" y="1179"/>
                  </a:cubicBezTo>
                  <a:lnTo>
                    <a:pt x="7284" y="1179"/>
                  </a:lnTo>
                  <a:cubicBezTo>
                    <a:pt x="7411" y="1210"/>
                    <a:pt x="7538" y="1274"/>
                    <a:pt x="7538" y="1274"/>
                  </a:cubicBezTo>
                  <a:cubicBezTo>
                    <a:pt x="7411" y="1115"/>
                    <a:pt x="7189" y="957"/>
                    <a:pt x="7063" y="830"/>
                  </a:cubicBezTo>
                  <a:lnTo>
                    <a:pt x="7063" y="830"/>
                  </a:lnTo>
                  <a:cubicBezTo>
                    <a:pt x="7189" y="925"/>
                    <a:pt x="7284" y="957"/>
                    <a:pt x="7284" y="957"/>
                  </a:cubicBezTo>
                  <a:cubicBezTo>
                    <a:pt x="7126" y="799"/>
                    <a:pt x="6936" y="704"/>
                    <a:pt x="6809" y="640"/>
                  </a:cubicBezTo>
                  <a:lnTo>
                    <a:pt x="6841" y="640"/>
                  </a:lnTo>
                  <a:lnTo>
                    <a:pt x="6556" y="482"/>
                  </a:lnTo>
                  <a:lnTo>
                    <a:pt x="6556" y="482"/>
                  </a:lnTo>
                  <a:cubicBezTo>
                    <a:pt x="6746" y="545"/>
                    <a:pt x="6904" y="640"/>
                    <a:pt x="6904" y="640"/>
                  </a:cubicBezTo>
                  <a:cubicBezTo>
                    <a:pt x="6841" y="450"/>
                    <a:pt x="6556" y="260"/>
                    <a:pt x="6556" y="260"/>
                  </a:cubicBezTo>
                  <a:cubicBezTo>
                    <a:pt x="6413" y="189"/>
                    <a:pt x="6289" y="153"/>
                    <a:pt x="6168" y="153"/>
                  </a:cubicBezTo>
                  <a:cubicBezTo>
                    <a:pt x="6128" y="153"/>
                    <a:pt x="6089" y="157"/>
                    <a:pt x="6049" y="165"/>
                  </a:cubicBezTo>
                  <a:cubicBezTo>
                    <a:pt x="5912" y="83"/>
                    <a:pt x="5751" y="1"/>
                    <a:pt x="5587"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3"/>
            <p:cNvSpPr/>
            <p:nvPr/>
          </p:nvSpPr>
          <p:spPr>
            <a:xfrm>
              <a:off x="1568784" y="3299552"/>
              <a:ext cx="40600" cy="133771"/>
            </a:xfrm>
            <a:custGeom>
              <a:avLst/>
              <a:gdLst/>
              <a:ahLst/>
              <a:cxnLst/>
              <a:rect l="l" t="t" r="r" b="b"/>
              <a:pathLst>
                <a:path w="1394" h="4593" extrusionOk="0">
                  <a:moveTo>
                    <a:pt x="64" y="1"/>
                  </a:moveTo>
                  <a:cubicBezTo>
                    <a:pt x="64" y="191"/>
                    <a:pt x="0" y="2534"/>
                    <a:pt x="760" y="4593"/>
                  </a:cubicBezTo>
                  <a:cubicBezTo>
                    <a:pt x="760" y="4593"/>
                    <a:pt x="982" y="2629"/>
                    <a:pt x="1394" y="2281"/>
                  </a:cubicBezTo>
                  <a:cubicBezTo>
                    <a:pt x="1394" y="2281"/>
                    <a:pt x="1014" y="1774"/>
                    <a:pt x="1045" y="1711"/>
                  </a:cubicBezTo>
                  <a:cubicBezTo>
                    <a:pt x="1045" y="1616"/>
                    <a:pt x="1204" y="1299"/>
                    <a:pt x="1362" y="1173"/>
                  </a:cubicBezTo>
                  <a:cubicBezTo>
                    <a:pt x="1394" y="1141"/>
                    <a:pt x="1394" y="1078"/>
                    <a:pt x="1362" y="1046"/>
                  </a:cubicBezTo>
                  <a:lnTo>
                    <a:pt x="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3"/>
            <p:cNvSpPr/>
            <p:nvPr/>
          </p:nvSpPr>
          <p:spPr>
            <a:xfrm>
              <a:off x="1568784" y="3299552"/>
              <a:ext cx="22164" cy="133771"/>
            </a:xfrm>
            <a:custGeom>
              <a:avLst/>
              <a:gdLst/>
              <a:ahLst/>
              <a:cxnLst/>
              <a:rect l="l" t="t" r="r" b="b"/>
              <a:pathLst>
                <a:path w="761" h="4593" extrusionOk="0">
                  <a:moveTo>
                    <a:pt x="64" y="1"/>
                  </a:moveTo>
                  <a:cubicBezTo>
                    <a:pt x="64" y="191"/>
                    <a:pt x="0" y="2534"/>
                    <a:pt x="760" y="4593"/>
                  </a:cubicBezTo>
                  <a:cubicBezTo>
                    <a:pt x="186" y="2719"/>
                    <a:pt x="131" y="269"/>
                    <a:pt x="127" y="49"/>
                  </a:cubicBezTo>
                  <a:lnTo>
                    <a:pt x="127" y="49"/>
                  </a:lnTo>
                  <a:lnTo>
                    <a:pt x="190" y="96"/>
                  </a:lnTo>
                  <a:lnTo>
                    <a:pt x="127" y="33"/>
                  </a:lnTo>
                  <a:lnTo>
                    <a:pt x="127" y="33"/>
                  </a:lnTo>
                  <a:cubicBezTo>
                    <a:pt x="127" y="33"/>
                    <a:pt x="127" y="38"/>
                    <a:pt x="127" y="49"/>
                  </a:cubicBezTo>
                  <a:lnTo>
                    <a:pt x="127" y="49"/>
                  </a:lnTo>
                  <a:lnTo>
                    <a:pt x="64" y="1"/>
                  </a:lnTo>
                  <a:close/>
                </a:path>
              </a:pathLst>
            </a:custGeom>
            <a:solidFill>
              <a:srgbClr val="4342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3"/>
            <p:cNvSpPr/>
            <p:nvPr/>
          </p:nvSpPr>
          <p:spPr>
            <a:xfrm>
              <a:off x="1590919" y="3365986"/>
              <a:ext cx="18465" cy="67337"/>
            </a:xfrm>
            <a:custGeom>
              <a:avLst/>
              <a:gdLst/>
              <a:ahLst/>
              <a:cxnLst/>
              <a:rect l="l" t="t" r="r" b="b"/>
              <a:pathLst>
                <a:path w="634" h="2312" extrusionOk="0">
                  <a:moveTo>
                    <a:pt x="634" y="0"/>
                  </a:moveTo>
                  <a:cubicBezTo>
                    <a:pt x="95" y="317"/>
                    <a:pt x="0" y="2312"/>
                    <a:pt x="0" y="2312"/>
                  </a:cubicBezTo>
                  <a:cubicBezTo>
                    <a:pt x="0" y="2312"/>
                    <a:pt x="222" y="348"/>
                    <a:pt x="634" y="0"/>
                  </a:cubicBezTo>
                  <a:close/>
                </a:path>
              </a:pathLst>
            </a:custGeom>
            <a:solidFill>
              <a:srgbClr val="4342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3"/>
            <p:cNvSpPr/>
            <p:nvPr/>
          </p:nvSpPr>
          <p:spPr>
            <a:xfrm>
              <a:off x="1615821" y="3298650"/>
              <a:ext cx="40600" cy="134674"/>
            </a:xfrm>
            <a:custGeom>
              <a:avLst/>
              <a:gdLst/>
              <a:ahLst/>
              <a:cxnLst/>
              <a:rect l="l" t="t" r="r" b="b"/>
              <a:pathLst>
                <a:path w="1394" h="4624" extrusionOk="0">
                  <a:moveTo>
                    <a:pt x="1299" y="0"/>
                  </a:moveTo>
                  <a:lnTo>
                    <a:pt x="32" y="1077"/>
                  </a:lnTo>
                  <a:cubicBezTo>
                    <a:pt x="0" y="1109"/>
                    <a:pt x="0" y="1172"/>
                    <a:pt x="64" y="1204"/>
                  </a:cubicBezTo>
                  <a:cubicBezTo>
                    <a:pt x="222" y="1330"/>
                    <a:pt x="380" y="1647"/>
                    <a:pt x="380" y="1742"/>
                  </a:cubicBezTo>
                  <a:cubicBezTo>
                    <a:pt x="412" y="1805"/>
                    <a:pt x="32" y="2312"/>
                    <a:pt x="32" y="2312"/>
                  </a:cubicBezTo>
                  <a:cubicBezTo>
                    <a:pt x="444" y="2660"/>
                    <a:pt x="665" y="4624"/>
                    <a:pt x="665" y="4624"/>
                  </a:cubicBezTo>
                  <a:cubicBezTo>
                    <a:pt x="1394" y="2629"/>
                    <a:pt x="1362" y="317"/>
                    <a:pt x="1331" y="32"/>
                  </a:cubicBezTo>
                  <a:cubicBezTo>
                    <a:pt x="1331" y="0"/>
                    <a:pt x="1331" y="0"/>
                    <a:pt x="12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p:nvPr/>
          </p:nvSpPr>
          <p:spPr>
            <a:xfrm>
              <a:off x="1616753" y="3365986"/>
              <a:ext cx="18465" cy="67337"/>
            </a:xfrm>
            <a:custGeom>
              <a:avLst/>
              <a:gdLst/>
              <a:ahLst/>
              <a:cxnLst/>
              <a:rect l="l" t="t" r="r" b="b"/>
              <a:pathLst>
                <a:path w="634" h="2312" extrusionOk="0">
                  <a:moveTo>
                    <a:pt x="0" y="0"/>
                  </a:moveTo>
                  <a:cubicBezTo>
                    <a:pt x="412" y="348"/>
                    <a:pt x="633" y="2312"/>
                    <a:pt x="633" y="2312"/>
                  </a:cubicBezTo>
                  <a:cubicBezTo>
                    <a:pt x="633" y="2312"/>
                    <a:pt x="538" y="317"/>
                    <a:pt x="0" y="0"/>
                  </a:cubicBezTo>
                  <a:close/>
                </a:path>
              </a:pathLst>
            </a:custGeom>
            <a:solidFill>
              <a:srgbClr val="4342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3"/>
            <p:cNvSpPr/>
            <p:nvPr/>
          </p:nvSpPr>
          <p:spPr>
            <a:xfrm>
              <a:off x="1635189" y="3299552"/>
              <a:ext cx="21232" cy="133771"/>
            </a:xfrm>
            <a:custGeom>
              <a:avLst/>
              <a:gdLst/>
              <a:ahLst/>
              <a:cxnLst/>
              <a:rect l="l" t="t" r="r" b="b"/>
              <a:pathLst>
                <a:path w="729" h="4593" extrusionOk="0">
                  <a:moveTo>
                    <a:pt x="666" y="1"/>
                  </a:moveTo>
                  <a:cubicBezTo>
                    <a:pt x="666" y="1"/>
                    <a:pt x="539" y="2915"/>
                    <a:pt x="0" y="4593"/>
                  </a:cubicBezTo>
                  <a:cubicBezTo>
                    <a:pt x="729" y="2598"/>
                    <a:pt x="697" y="286"/>
                    <a:pt x="666" y="1"/>
                  </a:cubicBezTo>
                  <a:close/>
                </a:path>
              </a:pathLst>
            </a:custGeom>
            <a:solidFill>
              <a:srgbClr val="4342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3"/>
            <p:cNvSpPr/>
            <p:nvPr/>
          </p:nvSpPr>
          <p:spPr>
            <a:xfrm>
              <a:off x="1590919" y="3330920"/>
              <a:ext cx="44299" cy="135635"/>
            </a:xfrm>
            <a:custGeom>
              <a:avLst/>
              <a:gdLst/>
              <a:ahLst/>
              <a:cxnLst/>
              <a:rect l="l" t="t" r="r" b="b"/>
              <a:pathLst>
                <a:path w="1521" h="4657" extrusionOk="0">
                  <a:moveTo>
                    <a:pt x="634" y="1"/>
                  </a:moveTo>
                  <a:lnTo>
                    <a:pt x="634" y="32"/>
                  </a:lnTo>
                  <a:cubicBezTo>
                    <a:pt x="634" y="64"/>
                    <a:pt x="634" y="96"/>
                    <a:pt x="602" y="96"/>
                  </a:cubicBezTo>
                  <a:cubicBezTo>
                    <a:pt x="444" y="222"/>
                    <a:pt x="285" y="539"/>
                    <a:pt x="285" y="634"/>
                  </a:cubicBezTo>
                  <a:cubicBezTo>
                    <a:pt x="254" y="729"/>
                    <a:pt x="634" y="1204"/>
                    <a:pt x="634" y="1204"/>
                  </a:cubicBezTo>
                  <a:cubicBezTo>
                    <a:pt x="222" y="1552"/>
                    <a:pt x="0" y="3516"/>
                    <a:pt x="0" y="3516"/>
                  </a:cubicBezTo>
                  <a:lnTo>
                    <a:pt x="729" y="4656"/>
                  </a:lnTo>
                  <a:lnTo>
                    <a:pt x="1520" y="3516"/>
                  </a:lnTo>
                  <a:cubicBezTo>
                    <a:pt x="1489" y="3389"/>
                    <a:pt x="1299" y="1521"/>
                    <a:pt x="887" y="1204"/>
                  </a:cubicBezTo>
                  <a:cubicBezTo>
                    <a:pt x="887" y="1204"/>
                    <a:pt x="1235" y="697"/>
                    <a:pt x="1235" y="634"/>
                  </a:cubicBezTo>
                  <a:cubicBezTo>
                    <a:pt x="1235" y="539"/>
                    <a:pt x="1077" y="222"/>
                    <a:pt x="887" y="96"/>
                  </a:cubicBezTo>
                  <a:cubicBezTo>
                    <a:pt x="887" y="64"/>
                    <a:pt x="855" y="32"/>
                    <a:pt x="887" y="1"/>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 name="Google Shape;219;p33"/>
          <p:cNvSpPr txBox="1"/>
          <p:nvPr/>
        </p:nvSpPr>
        <p:spPr>
          <a:xfrm>
            <a:off x="947240" y="5239396"/>
            <a:ext cx="290524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200" b="0" i="0" u="none" strike="noStrike" cap="none" dirty="0">
                <a:solidFill>
                  <a:schemeClr val="dk1"/>
                </a:solidFill>
                <a:latin typeface="Fira Sans"/>
                <a:ea typeface="Fira Sans"/>
                <a:cs typeface="Fira Sans"/>
                <a:sym typeface="Fira Sans"/>
              </a:rPr>
              <a:t>To promote and provide an open access to the UPM scientific study results globally</a:t>
            </a:r>
            <a:endParaRPr dirty="0"/>
          </a:p>
        </p:txBody>
      </p:sp>
      <p:grpSp>
        <p:nvGrpSpPr>
          <p:cNvPr id="220" name="Google Shape;220;p33"/>
          <p:cNvGrpSpPr/>
          <p:nvPr/>
        </p:nvGrpSpPr>
        <p:grpSpPr>
          <a:xfrm>
            <a:off x="3955397" y="3378481"/>
            <a:ext cx="756376" cy="1125303"/>
            <a:chOff x="2858235" y="1677144"/>
            <a:chExt cx="756376" cy="1125303"/>
          </a:xfrm>
        </p:grpSpPr>
        <p:sp>
          <p:nvSpPr>
            <p:cNvPr id="221" name="Google Shape;221;p33"/>
            <p:cNvSpPr/>
            <p:nvPr/>
          </p:nvSpPr>
          <p:spPr>
            <a:xfrm>
              <a:off x="2858235" y="2045168"/>
              <a:ext cx="756376" cy="757279"/>
            </a:xfrm>
            <a:custGeom>
              <a:avLst/>
              <a:gdLst/>
              <a:ahLst/>
              <a:cxnLst/>
              <a:rect l="l" t="t" r="r" b="b"/>
              <a:pathLst>
                <a:path w="25970" h="26001" extrusionOk="0">
                  <a:moveTo>
                    <a:pt x="12985" y="0"/>
                  </a:moveTo>
                  <a:cubicBezTo>
                    <a:pt x="5796" y="0"/>
                    <a:pt x="1" y="5827"/>
                    <a:pt x="1" y="12985"/>
                  </a:cubicBezTo>
                  <a:cubicBezTo>
                    <a:pt x="1" y="20173"/>
                    <a:pt x="5796" y="26000"/>
                    <a:pt x="12985" y="26000"/>
                  </a:cubicBezTo>
                  <a:cubicBezTo>
                    <a:pt x="20142" y="26000"/>
                    <a:pt x="25969" y="20173"/>
                    <a:pt x="25969" y="12985"/>
                  </a:cubicBezTo>
                  <a:cubicBezTo>
                    <a:pt x="25969" y="5827"/>
                    <a:pt x="20142" y="0"/>
                    <a:pt x="12985" y="0"/>
                  </a:cubicBez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3"/>
            <p:cNvSpPr/>
            <p:nvPr/>
          </p:nvSpPr>
          <p:spPr>
            <a:xfrm>
              <a:off x="2874836" y="2061769"/>
              <a:ext cx="723174" cy="724077"/>
            </a:xfrm>
            <a:custGeom>
              <a:avLst/>
              <a:gdLst/>
              <a:ahLst/>
              <a:cxnLst/>
              <a:rect l="l" t="t" r="r" b="b"/>
              <a:pathLst>
                <a:path w="24830" h="24861" extrusionOk="0">
                  <a:moveTo>
                    <a:pt x="12415" y="0"/>
                  </a:moveTo>
                  <a:cubicBezTo>
                    <a:pt x="5543" y="0"/>
                    <a:pt x="1" y="5542"/>
                    <a:pt x="1" y="12415"/>
                  </a:cubicBezTo>
                  <a:cubicBezTo>
                    <a:pt x="1" y="19287"/>
                    <a:pt x="5543" y="24860"/>
                    <a:pt x="12415" y="24860"/>
                  </a:cubicBezTo>
                  <a:cubicBezTo>
                    <a:pt x="19256" y="24860"/>
                    <a:pt x="24829" y="19287"/>
                    <a:pt x="24829" y="12415"/>
                  </a:cubicBezTo>
                  <a:cubicBezTo>
                    <a:pt x="24829" y="5542"/>
                    <a:pt x="19256" y="0"/>
                    <a:pt x="12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3"/>
            <p:cNvSpPr/>
            <p:nvPr/>
          </p:nvSpPr>
          <p:spPr>
            <a:xfrm>
              <a:off x="3205959" y="1677144"/>
              <a:ext cx="270280" cy="344986"/>
            </a:xfrm>
            <a:custGeom>
              <a:avLst/>
              <a:gdLst/>
              <a:ahLst/>
              <a:cxnLst/>
              <a:rect l="l" t="t" r="r" b="b"/>
              <a:pathLst>
                <a:path w="9280" h="11845" extrusionOk="0">
                  <a:moveTo>
                    <a:pt x="8393" y="0"/>
                  </a:moveTo>
                  <a:cubicBezTo>
                    <a:pt x="7887" y="0"/>
                    <a:pt x="7506" y="380"/>
                    <a:pt x="7506" y="887"/>
                  </a:cubicBezTo>
                  <a:cubicBezTo>
                    <a:pt x="7506" y="1014"/>
                    <a:pt x="7538" y="1140"/>
                    <a:pt x="7570" y="1267"/>
                  </a:cubicBezTo>
                  <a:lnTo>
                    <a:pt x="824" y="6397"/>
                  </a:lnTo>
                  <a:cubicBezTo>
                    <a:pt x="793" y="6429"/>
                    <a:pt x="761" y="6493"/>
                    <a:pt x="761" y="6556"/>
                  </a:cubicBezTo>
                  <a:lnTo>
                    <a:pt x="729" y="10071"/>
                  </a:lnTo>
                  <a:cubicBezTo>
                    <a:pt x="318" y="10166"/>
                    <a:pt x="1" y="10514"/>
                    <a:pt x="1" y="10958"/>
                  </a:cubicBezTo>
                  <a:cubicBezTo>
                    <a:pt x="1" y="11465"/>
                    <a:pt x="413" y="11845"/>
                    <a:pt x="919" y="11845"/>
                  </a:cubicBezTo>
                  <a:cubicBezTo>
                    <a:pt x="1394" y="11845"/>
                    <a:pt x="1806" y="11465"/>
                    <a:pt x="1806" y="10958"/>
                  </a:cubicBezTo>
                  <a:cubicBezTo>
                    <a:pt x="1806" y="10546"/>
                    <a:pt x="1489" y="10166"/>
                    <a:pt x="1109" y="10103"/>
                  </a:cubicBezTo>
                  <a:lnTo>
                    <a:pt x="1141" y="6651"/>
                  </a:lnTo>
                  <a:lnTo>
                    <a:pt x="7823" y="1552"/>
                  </a:lnTo>
                  <a:cubicBezTo>
                    <a:pt x="7982" y="1711"/>
                    <a:pt x="8172" y="1774"/>
                    <a:pt x="8393" y="1774"/>
                  </a:cubicBezTo>
                  <a:cubicBezTo>
                    <a:pt x="8900" y="1774"/>
                    <a:pt x="9280" y="1394"/>
                    <a:pt x="9280" y="887"/>
                  </a:cubicBezTo>
                  <a:cubicBezTo>
                    <a:pt x="9280" y="380"/>
                    <a:pt x="8868" y="0"/>
                    <a:pt x="8393"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3"/>
            <p:cNvSpPr/>
            <p:nvPr/>
          </p:nvSpPr>
          <p:spPr>
            <a:xfrm>
              <a:off x="3059314" y="2305254"/>
              <a:ext cx="227845" cy="197438"/>
            </a:xfrm>
            <a:custGeom>
              <a:avLst/>
              <a:gdLst/>
              <a:ahLst/>
              <a:cxnLst/>
              <a:rect l="l" t="t" r="r" b="b"/>
              <a:pathLst>
                <a:path w="7823" h="6779" extrusionOk="0">
                  <a:moveTo>
                    <a:pt x="2344" y="1"/>
                  </a:moveTo>
                  <a:cubicBezTo>
                    <a:pt x="1172" y="1"/>
                    <a:pt x="191" y="983"/>
                    <a:pt x="191" y="2186"/>
                  </a:cubicBezTo>
                  <a:lnTo>
                    <a:pt x="191" y="3706"/>
                  </a:lnTo>
                  <a:cubicBezTo>
                    <a:pt x="191" y="4181"/>
                    <a:pt x="317" y="4593"/>
                    <a:pt x="571" y="4941"/>
                  </a:cubicBezTo>
                  <a:lnTo>
                    <a:pt x="1" y="6778"/>
                  </a:lnTo>
                  <a:lnTo>
                    <a:pt x="1837" y="5828"/>
                  </a:lnTo>
                  <a:cubicBezTo>
                    <a:pt x="2027" y="5860"/>
                    <a:pt x="2186" y="5891"/>
                    <a:pt x="2344" y="5891"/>
                  </a:cubicBezTo>
                  <a:lnTo>
                    <a:pt x="3357" y="5891"/>
                  </a:lnTo>
                  <a:cubicBezTo>
                    <a:pt x="3262" y="5638"/>
                    <a:pt x="3199" y="5353"/>
                    <a:pt x="3199" y="5068"/>
                  </a:cubicBezTo>
                  <a:lnTo>
                    <a:pt x="3199" y="3548"/>
                  </a:lnTo>
                  <a:cubicBezTo>
                    <a:pt x="3199" y="2344"/>
                    <a:pt x="4181" y="1363"/>
                    <a:pt x="5384" y="1363"/>
                  </a:cubicBezTo>
                  <a:lnTo>
                    <a:pt x="7823" y="1363"/>
                  </a:lnTo>
                  <a:cubicBezTo>
                    <a:pt x="7506" y="571"/>
                    <a:pt x="6714" y="33"/>
                    <a:pt x="5828"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3"/>
            <p:cNvSpPr/>
            <p:nvPr/>
          </p:nvSpPr>
          <p:spPr>
            <a:xfrm>
              <a:off x="3170921" y="2355990"/>
              <a:ext cx="242611" cy="185439"/>
            </a:xfrm>
            <a:custGeom>
              <a:avLst/>
              <a:gdLst/>
              <a:ahLst/>
              <a:cxnLst/>
              <a:rect l="l" t="t" r="r" b="b"/>
              <a:pathLst>
                <a:path w="8330" h="6367" extrusionOk="0">
                  <a:moveTo>
                    <a:pt x="2186" y="1"/>
                  </a:moveTo>
                  <a:cubicBezTo>
                    <a:pt x="982" y="1"/>
                    <a:pt x="0" y="982"/>
                    <a:pt x="0" y="2154"/>
                  </a:cubicBezTo>
                  <a:lnTo>
                    <a:pt x="0" y="3706"/>
                  </a:lnTo>
                  <a:cubicBezTo>
                    <a:pt x="0" y="4909"/>
                    <a:pt x="982" y="5859"/>
                    <a:pt x="2186" y="5859"/>
                  </a:cubicBezTo>
                  <a:lnTo>
                    <a:pt x="5638" y="5859"/>
                  </a:lnTo>
                  <a:cubicBezTo>
                    <a:pt x="5828" y="5859"/>
                    <a:pt x="5986" y="5859"/>
                    <a:pt x="6144" y="5796"/>
                  </a:cubicBezTo>
                  <a:lnTo>
                    <a:pt x="8329" y="6366"/>
                  </a:lnTo>
                  <a:lnTo>
                    <a:pt x="7411" y="4941"/>
                  </a:lnTo>
                  <a:cubicBezTo>
                    <a:pt x="7664" y="4593"/>
                    <a:pt x="7823" y="4149"/>
                    <a:pt x="7823" y="3706"/>
                  </a:cubicBezTo>
                  <a:lnTo>
                    <a:pt x="7823" y="2154"/>
                  </a:lnTo>
                  <a:cubicBezTo>
                    <a:pt x="7823" y="982"/>
                    <a:pt x="6841" y="1"/>
                    <a:pt x="5638" y="1"/>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33"/>
          <p:cNvSpPr txBox="1"/>
          <p:nvPr/>
        </p:nvSpPr>
        <p:spPr>
          <a:xfrm>
            <a:off x="3324041" y="4487183"/>
            <a:ext cx="212056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200" b="0" i="0" u="none" strike="noStrike" cap="none">
                <a:solidFill>
                  <a:srgbClr val="000000"/>
                </a:solidFill>
                <a:latin typeface="Fira Sans"/>
                <a:ea typeface="Fira Sans"/>
                <a:cs typeface="Fira Sans"/>
                <a:sym typeface="Fira Sans"/>
              </a:rPr>
              <a:t>To increase the number of cite articles on UPM scientific study</a:t>
            </a:r>
            <a:endParaRPr/>
          </a:p>
        </p:txBody>
      </p:sp>
      <p:sp>
        <p:nvSpPr>
          <p:cNvPr id="227" name="Google Shape;227;p33"/>
          <p:cNvSpPr/>
          <p:nvPr/>
        </p:nvSpPr>
        <p:spPr>
          <a:xfrm>
            <a:off x="6152511" y="3467785"/>
            <a:ext cx="124538" cy="647801"/>
          </a:xfrm>
          <a:custGeom>
            <a:avLst/>
            <a:gdLst/>
            <a:ahLst/>
            <a:cxnLst/>
            <a:rect l="l" t="t" r="r" b="b"/>
            <a:pathLst>
              <a:path w="1774" h="35945" extrusionOk="0">
                <a:moveTo>
                  <a:pt x="887" y="0"/>
                </a:moveTo>
                <a:cubicBezTo>
                  <a:pt x="380" y="0"/>
                  <a:pt x="0" y="412"/>
                  <a:pt x="0" y="887"/>
                </a:cubicBezTo>
                <a:cubicBezTo>
                  <a:pt x="0" y="1331"/>
                  <a:pt x="285" y="1679"/>
                  <a:pt x="697" y="1774"/>
                </a:cubicBezTo>
                <a:lnTo>
                  <a:pt x="697" y="34171"/>
                </a:lnTo>
                <a:cubicBezTo>
                  <a:pt x="285" y="34266"/>
                  <a:pt x="0" y="34615"/>
                  <a:pt x="0" y="35058"/>
                </a:cubicBezTo>
                <a:cubicBezTo>
                  <a:pt x="0" y="35565"/>
                  <a:pt x="380" y="35945"/>
                  <a:pt x="887" y="35945"/>
                </a:cubicBezTo>
                <a:cubicBezTo>
                  <a:pt x="1394" y="35945"/>
                  <a:pt x="1774" y="35565"/>
                  <a:pt x="1774" y="35058"/>
                </a:cubicBezTo>
                <a:cubicBezTo>
                  <a:pt x="1774" y="34615"/>
                  <a:pt x="1489" y="34266"/>
                  <a:pt x="1077" y="34171"/>
                </a:cubicBezTo>
                <a:lnTo>
                  <a:pt x="1077" y="1774"/>
                </a:lnTo>
                <a:cubicBezTo>
                  <a:pt x="1489" y="1679"/>
                  <a:pt x="1774" y="1331"/>
                  <a:pt x="1774" y="887"/>
                </a:cubicBezTo>
                <a:cubicBezTo>
                  <a:pt x="1774" y="412"/>
                  <a:pt x="1394" y="0"/>
                  <a:pt x="887"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 name="Google Shape;228;p33"/>
          <p:cNvGrpSpPr/>
          <p:nvPr/>
        </p:nvGrpSpPr>
        <p:grpSpPr>
          <a:xfrm>
            <a:off x="5850893" y="4205493"/>
            <a:ext cx="756376" cy="757279"/>
            <a:chOff x="5801088" y="4544187"/>
            <a:chExt cx="756376" cy="757279"/>
          </a:xfrm>
        </p:grpSpPr>
        <p:sp>
          <p:nvSpPr>
            <p:cNvPr id="229" name="Google Shape;229;p33"/>
            <p:cNvSpPr/>
            <p:nvPr/>
          </p:nvSpPr>
          <p:spPr>
            <a:xfrm>
              <a:off x="5801088" y="4544187"/>
              <a:ext cx="756376" cy="757279"/>
            </a:xfrm>
            <a:custGeom>
              <a:avLst/>
              <a:gdLst/>
              <a:ahLst/>
              <a:cxnLst/>
              <a:rect l="l" t="t" r="r" b="b"/>
              <a:pathLst>
                <a:path w="25970" h="26001" extrusionOk="0">
                  <a:moveTo>
                    <a:pt x="12985" y="0"/>
                  </a:moveTo>
                  <a:cubicBezTo>
                    <a:pt x="5796" y="0"/>
                    <a:pt x="0" y="5827"/>
                    <a:pt x="0" y="13016"/>
                  </a:cubicBezTo>
                  <a:cubicBezTo>
                    <a:pt x="0" y="20173"/>
                    <a:pt x="5796" y="26000"/>
                    <a:pt x="12985" y="26000"/>
                  </a:cubicBezTo>
                  <a:cubicBezTo>
                    <a:pt x="20142" y="26000"/>
                    <a:pt x="25969" y="20173"/>
                    <a:pt x="25969" y="13016"/>
                  </a:cubicBezTo>
                  <a:cubicBezTo>
                    <a:pt x="25969" y="5827"/>
                    <a:pt x="20142" y="0"/>
                    <a:pt x="12985" y="0"/>
                  </a:cubicBez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3"/>
            <p:cNvSpPr/>
            <p:nvPr/>
          </p:nvSpPr>
          <p:spPr>
            <a:xfrm>
              <a:off x="5817690" y="4560788"/>
              <a:ext cx="723174" cy="724077"/>
            </a:xfrm>
            <a:custGeom>
              <a:avLst/>
              <a:gdLst/>
              <a:ahLst/>
              <a:cxnLst/>
              <a:rect l="l" t="t" r="r" b="b"/>
              <a:pathLst>
                <a:path w="24830" h="24861" extrusionOk="0">
                  <a:moveTo>
                    <a:pt x="12415" y="0"/>
                  </a:moveTo>
                  <a:cubicBezTo>
                    <a:pt x="5543" y="0"/>
                    <a:pt x="1" y="5574"/>
                    <a:pt x="1" y="12446"/>
                  </a:cubicBezTo>
                  <a:cubicBezTo>
                    <a:pt x="1" y="19318"/>
                    <a:pt x="5543" y="24860"/>
                    <a:pt x="12415" y="24860"/>
                  </a:cubicBezTo>
                  <a:cubicBezTo>
                    <a:pt x="19255" y="24860"/>
                    <a:pt x="24829" y="19318"/>
                    <a:pt x="24829" y="12446"/>
                  </a:cubicBezTo>
                  <a:cubicBezTo>
                    <a:pt x="24829" y="5574"/>
                    <a:pt x="19255" y="0"/>
                    <a:pt x="12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3"/>
            <p:cNvSpPr/>
            <p:nvPr/>
          </p:nvSpPr>
          <p:spPr>
            <a:xfrm>
              <a:off x="6075941" y="4819040"/>
              <a:ext cx="201108" cy="228777"/>
            </a:xfrm>
            <a:custGeom>
              <a:avLst/>
              <a:gdLst/>
              <a:ahLst/>
              <a:cxnLst/>
              <a:rect l="l" t="t" r="r" b="b"/>
              <a:pathLst>
                <a:path w="6905" h="7855" extrusionOk="0">
                  <a:moveTo>
                    <a:pt x="3453" y="507"/>
                  </a:moveTo>
                  <a:cubicBezTo>
                    <a:pt x="4245" y="507"/>
                    <a:pt x="4973" y="792"/>
                    <a:pt x="5511" y="1330"/>
                  </a:cubicBezTo>
                  <a:cubicBezTo>
                    <a:pt x="6081" y="1900"/>
                    <a:pt x="6398" y="2629"/>
                    <a:pt x="6398" y="3421"/>
                  </a:cubicBezTo>
                  <a:cubicBezTo>
                    <a:pt x="6398" y="3959"/>
                    <a:pt x="6303" y="4371"/>
                    <a:pt x="6113" y="4687"/>
                  </a:cubicBezTo>
                  <a:cubicBezTo>
                    <a:pt x="6113" y="4719"/>
                    <a:pt x="6081" y="4719"/>
                    <a:pt x="6050" y="4751"/>
                  </a:cubicBezTo>
                  <a:cubicBezTo>
                    <a:pt x="5416" y="5701"/>
                    <a:pt x="5036" y="6556"/>
                    <a:pt x="4973" y="7348"/>
                  </a:cubicBezTo>
                  <a:lnTo>
                    <a:pt x="1933" y="7348"/>
                  </a:lnTo>
                  <a:cubicBezTo>
                    <a:pt x="1838" y="6239"/>
                    <a:pt x="1204" y="5289"/>
                    <a:pt x="919" y="4877"/>
                  </a:cubicBezTo>
                  <a:cubicBezTo>
                    <a:pt x="888" y="4814"/>
                    <a:pt x="824" y="4751"/>
                    <a:pt x="824" y="4719"/>
                  </a:cubicBezTo>
                  <a:cubicBezTo>
                    <a:pt x="634" y="4371"/>
                    <a:pt x="539" y="3959"/>
                    <a:pt x="508" y="3516"/>
                  </a:cubicBezTo>
                  <a:cubicBezTo>
                    <a:pt x="508" y="2724"/>
                    <a:pt x="793" y="1995"/>
                    <a:pt x="1331" y="1394"/>
                  </a:cubicBezTo>
                  <a:cubicBezTo>
                    <a:pt x="1901" y="824"/>
                    <a:pt x="2629" y="507"/>
                    <a:pt x="3421" y="507"/>
                  </a:cubicBezTo>
                  <a:close/>
                  <a:moveTo>
                    <a:pt x="3421" y="0"/>
                  </a:moveTo>
                  <a:cubicBezTo>
                    <a:pt x="2503" y="0"/>
                    <a:pt x="1648" y="380"/>
                    <a:pt x="983" y="1045"/>
                  </a:cubicBezTo>
                  <a:cubicBezTo>
                    <a:pt x="318" y="1742"/>
                    <a:pt x="1" y="2629"/>
                    <a:pt x="33" y="3547"/>
                  </a:cubicBezTo>
                  <a:cubicBezTo>
                    <a:pt x="33" y="4054"/>
                    <a:pt x="159" y="4497"/>
                    <a:pt x="381" y="4941"/>
                  </a:cubicBezTo>
                  <a:cubicBezTo>
                    <a:pt x="381" y="5004"/>
                    <a:pt x="444" y="5067"/>
                    <a:pt x="508" y="5162"/>
                  </a:cubicBezTo>
                  <a:cubicBezTo>
                    <a:pt x="761" y="5542"/>
                    <a:pt x="1363" y="6429"/>
                    <a:pt x="1458" y="7379"/>
                  </a:cubicBezTo>
                  <a:cubicBezTo>
                    <a:pt x="1458" y="7664"/>
                    <a:pt x="1679" y="7854"/>
                    <a:pt x="1933" y="7854"/>
                  </a:cubicBezTo>
                  <a:lnTo>
                    <a:pt x="4973" y="7854"/>
                  </a:lnTo>
                  <a:cubicBezTo>
                    <a:pt x="5226" y="7854"/>
                    <a:pt x="5448" y="7664"/>
                    <a:pt x="5480" y="7411"/>
                  </a:cubicBezTo>
                  <a:cubicBezTo>
                    <a:pt x="5511" y="6714"/>
                    <a:pt x="5860" y="5922"/>
                    <a:pt x="6461" y="5067"/>
                  </a:cubicBezTo>
                  <a:cubicBezTo>
                    <a:pt x="6493" y="5004"/>
                    <a:pt x="6525" y="4972"/>
                    <a:pt x="6525" y="4941"/>
                  </a:cubicBezTo>
                  <a:cubicBezTo>
                    <a:pt x="6778" y="4561"/>
                    <a:pt x="6873" y="4054"/>
                    <a:pt x="6873" y="3421"/>
                  </a:cubicBezTo>
                  <a:cubicBezTo>
                    <a:pt x="6905" y="2502"/>
                    <a:pt x="6525" y="1647"/>
                    <a:pt x="5891" y="982"/>
                  </a:cubicBezTo>
                  <a:cubicBezTo>
                    <a:pt x="5226" y="349"/>
                    <a:pt x="4371" y="0"/>
                    <a:pt x="342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3"/>
            <p:cNvSpPr/>
            <p:nvPr/>
          </p:nvSpPr>
          <p:spPr>
            <a:xfrm>
              <a:off x="6126677" y="5056991"/>
              <a:ext cx="102404" cy="15728"/>
            </a:xfrm>
            <a:custGeom>
              <a:avLst/>
              <a:gdLst/>
              <a:ahLst/>
              <a:cxnLst/>
              <a:rect l="l" t="t" r="r" b="b"/>
              <a:pathLst>
                <a:path w="3516" h="540" extrusionOk="0">
                  <a:moveTo>
                    <a:pt x="222" y="1"/>
                  </a:moveTo>
                  <a:cubicBezTo>
                    <a:pt x="96" y="1"/>
                    <a:pt x="1" y="96"/>
                    <a:pt x="1" y="223"/>
                  </a:cubicBezTo>
                  <a:lnTo>
                    <a:pt x="1" y="286"/>
                  </a:lnTo>
                  <a:cubicBezTo>
                    <a:pt x="1" y="444"/>
                    <a:pt x="96" y="539"/>
                    <a:pt x="222" y="539"/>
                  </a:cubicBezTo>
                  <a:lnTo>
                    <a:pt x="3294" y="539"/>
                  </a:lnTo>
                  <a:cubicBezTo>
                    <a:pt x="3421" y="539"/>
                    <a:pt x="3516" y="444"/>
                    <a:pt x="3516" y="286"/>
                  </a:cubicBezTo>
                  <a:lnTo>
                    <a:pt x="3516" y="223"/>
                  </a:lnTo>
                  <a:cubicBezTo>
                    <a:pt x="3516" y="96"/>
                    <a:pt x="3421" y="1"/>
                    <a:pt x="3294" y="1"/>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p:nvPr/>
          </p:nvSpPr>
          <p:spPr>
            <a:xfrm>
              <a:off x="6131308" y="5080990"/>
              <a:ext cx="90404" cy="16630"/>
            </a:xfrm>
            <a:custGeom>
              <a:avLst/>
              <a:gdLst/>
              <a:ahLst/>
              <a:cxnLst/>
              <a:rect l="l" t="t" r="r" b="b"/>
              <a:pathLst>
                <a:path w="3104" h="571" extrusionOk="0">
                  <a:moveTo>
                    <a:pt x="222" y="0"/>
                  </a:moveTo>
                  <a:cubicBezTo>
                    <a:pt x="95" y="0"/>
                    <a:pt x="0" y="95"/>
                    <a:pt x="0" y="222"/>
                  </a:cubicBezTo>
                  <a:lnTo>
                    <a:pt x="0" y="349"/>
                  </a:lnTo>
                  <a:cubicBezTo>
                    <a:pt x="0" y="475"/>
                    <a:pt x="95" y="570"/>
                    <a:pt x="222" y="570"/>
                  </a:cubicBezTo>
                  <a:lnTo>
                    <a:pt x="2882" y="570"/>
                  </a:lnTo>
                  <a:cubicBezTo>
                    <a:pt x="3009" y="570"/>
                    <a:pt x="3104" y="475"/>
                    <a:pt x="3104" y="349"/>
                  </a:cubicBezTo>
                  <a:lnTo>
                    <a:pt x="3104" y="222"/>
                  </a:lnTo>
                  <a:cubicBezTo>
                    <a:pt x="3104" y="95"/>
                    <a:pt x="3009" y="0"/>
                    <a:pt x="2882"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3"/>
            <p:cNvSpPr/>
            <p:nvPr/>
          </p:nvSpPr>
          <p:spPr>
            <a:xfrm>
              <a:off x="6135909" y="5106824"/>
              <a:ext cx="81201" cy="19397"/>
            </a:xfrm>
            <a:custGeom>
              <a:avLst/>
              <a:gdLst/>
              <a:ahLst/>
              <a:cxnLst/>
              <a:rect l="l" t="t" r="r" b="b"/>
              <a:pathLst>
                <a:path w="2788" h="666" extrusionOk="0">
                  <a:moveTo>
                    <a:pt x="190" y="0"/>
                  </a:moveTo>
                  <a:cubicBezTo>
                    <a:pt x="95" y="0"/>
                    <a:pt x="0" y="63"/>
                    <a:pt x="32" y="127"/>
                  </a:cubicBezTo>
                  <a:cubicBezTo>
                    <a:pt x="159" y="443"/>
                    <a:pt x="729" y="665"/>
                    <a:pt x="1394" y="665"/>
                  </a:cubicBezTo>
                  <a:cubicBezTo>
                    <a:pt x="2091" y="665"/>
                    <a:pt x="2661" y="443"/>
                    <a:pt x="2787" y="127"/>
                  </a:cubicBezTo>
                  <a:cubicBezTo>
                    <a:pt x="2787" y="63"/>
                    <a:pt x="2724" y="0"/>
                    <a:pt x="2629"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3"/>
            <p:cNvSpPr/>
            <p:nvPr/>
          </p:nvSpPr>
          <p:spPr>
            <a:xfrm>
              <a:off x="6169112" y="4720335"/>
              <a:ext cx="15698" cy="64599"/>
            </a:xfrm>
            <a:custGeom>
              <a:avLst/>
              <a:gdLst/>
              <a:ahLst/>
              <a:cxnLst/>
              <a:rect l="l" t="t" r="r" b="b"/>
              <a:pathLst>
                <a:path w="539" h="2218" extrusionOk="0">
                  <a:moveTo>
                    <a:pt x="222" y="1"/>
                  </a:moveTo>
                  <a:cubicBezTo>
                    <a:pt x="95" y="1"/>
                    <a:pt x="0" y="96"/>
                    <a:pt x="0" y="222"/>
                  </a:cubicBezTo>
                  <a:lnTo>
                    <a:pt x="254" y="2218"/>
                  </a:lnTo>
                  <a:lnTo>
                    <a:pt x="507" y="222"/>
                  </a:lnTo>
                  <a:cubicBezTo>
                    <a:pt x="539" y="96"/>
                    <a:pt x="444" y="1"/>
                    <a:pt x="317"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3"/>
            <p:cNvSpPr/>
            <p:nvPr/>
          </p:nvSpPr>
          <p:spPr>
            <a:xfrm>
              <a:off x="6024302" y="4781002"/>
              <a:ext cx="48901" cy="48202"/>
            </a:xfrm>
            <a:custGeom>
              <a:avLst/>
              <a:gdLst/>
              <a:ahLst/>
              <a:cxnLst/>
              <a:rect l="l" t="t" r="r" b="b"/>
              <a:pathLst>
                <a:path w="1679" h="1655" extrusionOk="0">
                  <a:moveTo>
                    <a:pt x="313" y="0"/>
                  </a:moveTo>
                  <a:cubicBezTo>
                    <a:pt x="262" y="0"/>
                    <a:pt x="206" y="24"/>
                    <a:pt x="159" y="71"/>
                  </a:cubicBezTo>
                  <a:lnTo>
                    <a:pt x="95" y="135"/>
                  </a:lnTo>
                  <a:cubicBezTo>
                    <a:pt x="0" y="230"/>
                    <a:pt x="0" y="356"/>
                    <a:pt x="95" y="420"/>
                  </a:cubicBezTo>
                  <a:lnTo>
                    <a:pt x="1679" y="1655"/>
                  </a:lnTo>
                  <a:lnTo>
                    <a:pt x="444" y="71"/>
                  </a:lnTo>
                  <a:cubicBezTo>
                    <a:pt x="412" y="24"/>
                    <a:pt x="365" y="0"/>
                    <a:pt x="313"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3"/>
            <p:cNvSpPr/>
            <p:nvPr/>
          </p:nvSpPr>
          <p:spPr>
            <a:xfrm>
              <a:off x="5968033" y="4926773"/>
              <a:ext cx="63667" cy="14213"/>
            </a:xfrm>
            <a:custGeom>
              <a:avLst/>
              <a:gdLst/>
              <a:ahLst/>
              <a:cxnLst/>
              <a:rect l="l" t="t" r="r" b="b"/>
              <a:pathLst>
                <a:path w="2186" h="488" extrusionOk="0">
                  <a:moveTo>
                    <a:pt x="174" y="0"/>
                  </a:moveTo>
                  <a:cubicBezTo>
                    <a:pt x="72" y="0"/>
                    <a:pt x="1" y="87"/>
                    <a:pt x="1" y="197"/>
                  </a:cubicBezTo>
                  <a:lnTo>
                    <a:pt x="1" y="292"/>
                  </a:lnTo>
                  <a:cubicBezTo>
                    <a:pt x="1" y="402"/>
                    <a:pt x="72" y="488"/>
                    <a:pt x="174" y="488"/>
                  </a:cubicBezTo>
                  <a:cubicBezTo>
                    <a:pt x="190" y="488"/>
                    <a:pt x="206" y="486"/>
                    <a:pt x="222" y="482"/>
                  </a:cubicBezTo>
                  <a:lnTo>
                    <a:pt x="2186" y="228"/>
                  </a:lnTo>
                  <a:lnTo>
                    <a:pt x="222" y="7"/>
                  </a:lnTo>
                  <a:cubicBezTo>
                    <a:pt x="206" y="2"/>
                    <a:pt x="190" y="0"/>
                    <a:pt x="174"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3"/>
            <p:cNvSpPr/>
            <p:nvPr/>
          </p:nvSpPr>
          <p:spPr>
            <a:xfrm>
              <a:off x="6325921" y="4921414"/>
              <a:ext cx="64599" cy="14970"/>
            </a:xfrm>
            <a:custGeom>
              <a:avLst/>
              <a:gdLst/>
              <a:ahLst/>
              <a:cxnLst/>
              <a:rect l="l" t="t" r="r" b="b"/>
              <a:pathLst>
                <a:path w="2218" h="514" extrusionOk="0">
                  <a:moveTo>
                    <a:pt x="1995" y="1"/>
                  </a:moveTo>
                  <a:lnTo>
                    <a:pt x="0" y="254"/>
                  </a:lnTo>
                  <a:lnTo>
                    <a:pt x="1995" y="507"/>
                  </a:lnTo>
                  <a:cubicBezTo>
                    <a:pt x="2008" y="511"/>
                    <a:pt x="2021" y="513"/>
                    <a:pt x="2034" y="513"/>
                  </a:cubicBezTo>
                  <a:cubicBezTo>
                    <a:pt x="2121" y="513"/>
                    <a:pt x="2217" y="427"/>
                    <a:pt x="2217" y="317"/>
                  </a:cubicBezTo>
                  <a:lnTo>
                    <a:pt x="2217" y="222"/>
                  </a:lnTo>
                  <a:cubicBezTo>
                    <a:pt x="2217" y="96"/>
                    <a:pt x="2090" y="1"/>
                    <a:pt x="1995"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3"/>
            <p:cNvSpPr/>
            <p:nvPr/>
          </p:nvSpPr>
          <p:spPr>
            <a:xfrm>
              <a:off x="6281651" y="4777391"/>
              <a:ext cx="48901" cy="48144"/>
            </a:xfrm>
            <a:custGeom>
              <a:avLst/>
              <a:gdLst/>
              <a:ahLst/>
              <a:cxnLst/>
              <a:rect l="l" t="t" r="r" b="b"/>
              <a:pathLst>
                <a:path w="1679" h="1653" extrusionOk="0">
                  <a:moveTo>
                    <a:pt x="1363" y="1"/>
                  </a:moveTo>
                  <a:cubicBezTo>
                    <a:pt x="1299" y="1"/>
                    <a:pt x="1237" y="32"/>
                    <a:pt x="1203" y="100"/>
                  </a:cubicBezTo>
                  <a:lnTo>
                    <a:pt x="0" y="1652"/>
                  </a:lnTo>
                  <a:lnTo>
                    <a:pt x="0" y="1652"/>
                  </a:lnTo>
                  <a:lnTo>
                    <a:pt x="1552" y="449"/>
                  </a:lnTo>
                  <a:cubicBezTo>
                    <a:pt x="1647" y="354"/>
                    <a:pt x="1679" y="227"/>
                    <a:pt x="1584" y="132"/>
                  </a:cubicBezTo>
                  <a:lnTo>
                    <a:pt x="1520" y="69"/>
                  </a:lnTo>
                  <a:cubicBezTo>
                    <a:pt x="1476" y="25"/>
                    <a:pt x="1418" y="1"/>
                    <a:pt x="1363"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0" name="Google Shape;240;p33"/>
          <p:cNvSpPr txBox="1"/>
          <p:nvPr/>
        </p:nvSpPr>
        <p:spPr>
          <a:xfrm>
            <a:off x="4938467" y="4953487"/>
            <a:ext cx="24280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200" b="0" i="0" u="none" strike="noStrike" cap="none">
                <a:solidFill>
                  <a:srgbClr val="000000"/>
                </a:solidFill>
                <a:latin typeface="Fira Sans"/>
                <a:ea typeface="Fira Sans"/>
                <a:cs typeface="Fira Sans"/>
                <a:sym typeface="Fira Sans"/>
              </a:rPr>
              <a:t>To contribute to a network of partnership and exchange scientific information produced by researchers in the same field</a:t>
            </a:r>
            <a:endParaRPr/>
          </a:p>
        </p:txBody>
      </p:sp>
      <p:grpSp>
        <p:nvGrpSpPr>
          <p:cNvPr id="241" name="Google Shape;241;p33"/>
          <p:cNvGrpSpPr/>
          <p:nvPr/>
        </p:nvGrpSpPr>
        <p:grpSpPr>
          <a:xfrm>
            <a:off x="7621417" y="2815829"/>
            <a:ext cx="756347" cy="1125303"/>
            <a:chOff x="5523872" y="1677144"/>
            <a:chExt cx="756347" cy="1125303"/>
          </a:xfrm>
        </p:grpSpPr>
        <p:sp>
          <p:nvSpPr>
            <p:cNvPr id="242" name="Google Shape;242;p33"/>
            <p:cNvSpPr/>
            <p:nvPr/>
          </p:nvSpPr>
          <p:spPr>
            <a:xfrm>
              <a:off x="5523872" y="2045168"/>
              <a:ext cx="756347" cy="757279"/>
            </a:xfrm>
            <a:custGeom>
              <a:avLst/>
              <a:gdLst/>
              <a:ahLst/>
              <a:cxnLst/>
              <a:rect l="l" t="t" r="r" b="b"/>
              <a:pathLst>
                <a:path w="25969" h="26001" extrusionOk="0">
                  <a:moveTo>
                    <a:pt x="12985" y="0"/>
                  </a:moveTo>
                  <a:cubicBezTo>
                    <a:pt x="5796" y="0"/>
                    <a:pt x="0" y="5827"/>
                    <a:pt x="0" y="12985"/>
                  </a:cubicBezTo>
                  <a:cubicBezTo>
                    <a:pt x="0" y="20173"/>
                    <a:pt x="5796" y="26000"/>
                    <a:pt x="12985" y="26000"/>
                  </a:cubicBezTo>
                  <a:cubicBezTo>
                    <a:pt x="20142" y="26000"/>
                    <a:pt x="25969" y="20173"/>
                    <a:pt x="25969" y="12985"/>
                  </a:cubicBezTo>
                  <a:cubicBezTo>
                    <a:pt x="25969" y="5827"/>
                    <a:pt x="20142" y="0"/>
                    <a:pt x="12985" y="0"/>
                  </a:cubicBez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3"/>
            <p:cNvSpPr/>
            <p:nvPr/>
          </p:nvSpPr>
          <p:spPr>
            <a:xfrm>
              <a:off x="5539541" y="2061769"/>
              <a:ext cx="724077" cy="724077"/>
            </a:xfrm>
            <a:custGeom>
              <a:avLst/>
              <a:gdLst/>
              <a:ahLst/>
              <a:cxnLst/>
              <a:rect l="l" t="t" r="r" b="b"/>
              <a:pathLst>
                <a:path w="24861" h="24861" extrusionOk="0">
                  <a:moveTo>
                    <a:pt x="12447" y="0"/>
                  </a:moveTo>
                  <a:cubicBezTo>
                    <a:pt x="5574" y="0"/>
                    <a:pt x="1" y="5542"/>
                    <a:pt x="1" y="12415"/>
                  </a:cubicBezTo>
                  <a:cubicBezTo>
                    <a:pt x="1" y="19287"/>
                    <a:pt x="5574" y="24860"/>
                    <a:pt x="12447" y="24860"/>
                  </a:cubicBezTo>
                  <a:cubicBezTo>
                    <a:pt x="19287" y="24860"/>
                    <a:pt x="24861" y="19287"/>
                    <a:pt x="24861" y="12415"/>
                  </a:cubicBezTo>
                  <a:cubicBezTo>
                    <a:pt x="24861" y="5542"/>
                    <a:pt x="19287" y="0"/>
                    <a:pt x="124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3"/>
            <p:cNvSpPr/>
            <p:nvPr/>
          </p:nvSpPr>
          <p:spPr>
            <a:xfrm>
              <a:off x="5655750" y="1677144"/>
              <a:ext cx="270280" cy="344986"/>
            </a:xfrm>
            <a:custGeom>
              <a:avLst/>
              <a:gdLst/>
              <a:ahLst/>
              <a:cxnLst/>
              <a:rect l="l" t="t" r="r" b="b"/>
              <a:pathLst>
                <a:path w="9280" h="11845" extrusionOk="0">
                  <a:moveTo>
                    <a:pt x="919" y="0"/>
                  </a:moveTo>
                  <a:cubicBezTo>
                    <a:pt x="413" y="0"/>
                    <a:pt x="1" y="380"/>
                    <a:pt x="1" y="887"/>
                  </a:cubicBezTo>
                  <a:cubicBezTo>
                    <a:pt x="1" y="1394"/>
                    <a:pt x="413" y="1774"/>
                    <a:pt x="919" y="1774"/>
                  </a:cubicBezTo>
                  <a:cubicBezTo>
                    <a:pt x="1141" y="1774"/>
                    <a:pt x="1331" y="1711"/>
                    <a:pt x="1489" y="1552"/>
                  </a:cubicBezTo>
                  <a:lnTo>
                    <a:pt x="8172" y="6651"/>
                  </a:lnTo>
                  <a:lnTo>
                    <a:pt x="8203" y="10103"/>
                  </a:lnTo>
                  <a:cubicBezTo>
                    <a:pt x="7792" y="10166"/>
                    <a:pt x="7507" y="10546"/>
                    <a:pt x="7507" y="10958"/>
                  </a:cubicBezTo>
                  <a:cubicBezTo>
                    <a:pt x="7507" y="11465"/>
                    <a:pt x="7887" y="11845"/>
                    <a:pt x="8393" y="11845"/>
                  </a:cubicBezTo>
                  <a:cubicBezTo>
                    <a:pt x="8900" y="11845"/>
                    <a:pt x="9280" y="11465"/>
                    <a:pt x="9280" y="10958"/>
                  </a:cubicBezTo>
                  <a:cubicBezTo>
                    <a:pt x="9280" y="10514"/>
                    <a:pt x="8963" y="10166"/>
                    <a:pt x="8583" y="10071"/>
                  </a:cubicBezTo>
                  <a:lnTo>
                    <a:pt x="8552" y="6556"/>
                  </a:lnTo>
                  <a:cubicBezTo>
                    <a:pt x="8552" y="6493"/>
                    <a:pt x="8520" y="6429"/>
                    <a:pt x="8457" y="6397"/>
                  </a:cubicBezTo>
                  <a:lnTo>
                    <a:pt x="1711" y="1267"/>
                  </a:lnTo>
                  <a:cubicBezTo>
                    <a:pt x="1774" y="1140"/>
                    <a:pt x="1806" y="1014"/>
                    <a:pt x="1806" y="887"/>
                  </a:cubicBezTo>
                  <a:cubicBezTo>
                    <a:pt x="1806" y="380"/>
                    <a:pt x="1394" y="0"/>
                    <a:pt x="919" y="0"/>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3"/>
            <p:cNvSpPr/>
            <p:nvPr/>
          </p:nvSpPr>
          <p:spPr>
            <a:xfrm>
              <a:off x="5913098" y="2433462"/>
              <a:ext cx="36931" cy="36931"/>
            </a:xfrm>
            <a:custGeom>
              <a:avLst/>
              <a:gdLst/>
              <a:ahLst/>
              <a:cxnLst/>
              <a:rect l="l" t="t" r="r" b="b"/>
              <a:pathLst>
                <a:path w="1268" h="1268" extrusionOk="0">
                  <a:moveTo>
                    <a:pt x="444" y="1"/>
                  </a:moveTo>
                  <a:lnTo>
                    <a:pt x="1" y="444"/>
                  </a:lnTo>
                  <a:lnTo>
                    <a:pt x="856" y="1268"/>
                  </a:lnTo>
                  <a:lnTo>
                    <a:pt x="1267" y="856"/>
                  </a:lnTo>
                  <a:lnTo>
                    <a:pt x="444" y="1"/>
                  </a:ln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3"/>
            <p:cNvSpPr/>
            <p:nvPr/>
          </p:nvSpPr>
          <p:spPr>
            <a:xfrm>
              <a:off x="5934330" y="2454927"/>
              <a:ext cx="141140" cy="138606"/>
            </a:xfrm>
            <a:custGeom>
              <a:avLst/>
              <a:gdLst/>
              <a:ahLst/>
              <a:cxnLst/>
              <a:rect l="l" t="t" r="r" b="b"/>
              <a:pathLst>
                <a:path w="4846" h="4759" extrusionOk="0">
                  <a:moveTo>
                    <a:pt x="681" y="0"/>
                  </a:moveTo>
                  <a:cubicBezTo>
                    <a:pt x="665" y="0"/>
                    <a:pt x="649" y="8"/>
                    <a:pt x="633" y="24"/>
                  </a:cubicBezTo>
                  <a:lnTo>
                    <a:pt x="32" y="626"/>
                  </a:lnTo>
                  <a:cubicBezTo>
                    <a:pt x="0" y="657"/>
                    <a:pt x="0" y="689"/>
                    <a:pt x="32" y="721"/>
                  </a:cubicBezTo>
                  <a:lnTo>
                    <a:pt x="3959" y="4616"/>
                  </a:lnTo>
                  <a:cubicBezTo>
                    <a:pt x="4054" y="4711"/>
                    <a:pt x="4180" y="4758"/>
                    <a:pt x="4307" y="4758"/>
                  </a:cubicBezTo>
                  <a:cubicBezTo>
                    <a:pt x="4434" y="4758"/>
                    <a:pt x="4560" y="4711"/>
                    <a:pt x="4655" y="4616"/>
                  </a:cubicBezTo>
                  <a:cubicBezTo>
                    <a:pt x="4845" y="4426"/>
                    <a:pt x="4845" y="4109"/>
                    <a:pt x="4655" y="3919"/>
                  </a:cubicBezTo>
                  <a:lnTo>
                    <a:pt x="728" y="24"/>
                  </a:lnTo>
                  <a:cubicBezTo>
                    <a:pt x="713" y="8"/>
                    <a:pt x="697" y="0"/>
                    <a:pt x="681"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3"/>
            <p:cNvSpPr/>
            <p:nvPr/>
          </p:nvSpPr>
          <p:spPr>
            <a:xfrm>
              <a:off x="5847625" y="2285536"/>
              <a:ext cx="12000" cy="6844"/>
            </a:xfrm>
            <a:custGeom>
              <a:avLst/>
              <a:gdLst/>
              <a:ahLst/>
              <a:cxnLst/>
              <a:rect l="l" t="t" r="r" b="b"/>
              <a:pathLst>
                <a:path w="412" h="235" extrusionOk="0">
                  <a:moveTo>
                    <a:pt x="77" y="0"/>
                  </a:moveTo>
                  <a:cubicBezTo>
                    <a:pt x="34" y="0"/>
                    <a:pt x="0" y="30"/>
                    <a:pt x="0" y="76"/>
                  </a:cubicBezTo>
                  <a:cubicBezTo>
                    <a:pt x="0" y="140"/>
                    <a:pt x="32" y="171"/>
                    <a:pt x="95" y="203"/>
                  </a:cubicBezTo>
                  <a:cubicBezTo>
                    <a:pt x="158" y="203"/>
                    <a:pt x="222" y="203"/>
                    <a:pt x="285" y="235"/>
                  </a:cubicBezTo>
                  <a:lnTo>
                    <a:pt x="317" y="235"/>
                  </a:lnTo>
                  <a:cubicBezTo>
                    <a:pt x="348" y="235"/>
                    <a:pt x="380" y="203"/>
                    <a:pt x="412" y="171"/>
                  </a:cubicBezTo>
                  <a:cubicBezTo>
                    <a:pt x="412" y="108"/>
                    <a:pt x="380" y="76"/>
                    <a:pt x="348" y="45"/>
                  </a:cubicBezTo>
                  <a:cubicBezTo>
                    <a:pt x="253" y="13"/>
                    <a:pt x="190" y="13"/>
                    <a:pt x="127" y="13"/>
                  </a:cubicBezTo>
                  <a:cubicBezTo>
                    <a:pt x="110" y="4"/>
                    <a:pt x="93" y="0"/>
                    <a:pt x="77"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3"/>
            <p:cNvSpPr/>
            <p:nvPr/>
          </p:nvSpPr>
          <p:spPr>
            <a:xfrm>
              <a:off x="5865129" y="2289235"/>
              <a:ext cx="52600" cy="41882"/>
            </a:xfrm>
            <a:custGeom>
              <a:avLst/>
              <a:gdLst/>
              <a:ahLst/>
              <a:cxnLst/>
              <a:rect l="l" t="t" r="r" b="b"/>
              <a:pathLst>
                <a:path w="1806" h="1438" extrusionOk="0">
                  <a:moveTo>
                    <a:pt x="109" y="0"/>
                  </a:moveTo>
                  <a:cubicBezTo>
                    <a:pt x="66" y="0"/>
                    <a:pt x="33" y="29"/>
                    <a:pt x="33" y="76"/>
                  </a:cubicBezTo>
                  <a:cubicBezTo>
                    <a:pt x="1" y="139"/>
                    <a:pt x="33" y="203"/>
                    <a:pt x="96" y="234"/>
                  </a:cubicBezTo>
                  <a:cubicBezTo>
                    <a:pt x="603" y="361"/>
                    <a:pt x="1014" y="678"/>
                    <a:pt x="1331" y="1058"/>
                  </a:cubicBezTo>
                  <a:cubicBezTo>
                    <a:pt x="1426" y="1153"/>
                    <a:pt x="1489" y="1279"/>
                    <a:pt x="1553" y="1374"/>
                  </a:cubicBezTo>
                  <a:cubicBezTo>
                    <a:pt x="1584" y="1406"/>
                    <a:pt x="1616" y="1438"/>
                    <a:pt x="1679" y="1438"/>
                  </a:cubicBezTo>
                  <a:cubicBezTo>
                    <a:pt x="1679" y="1438"/>
                    <a:pt x="1711" y="1438"/>
                    <a:pt x="1711" y="1406"/>
                  </a:cubicBezTo>
                  <a:cubicBezTo>
                    <a:pt x="1774" y="1374"/>
                    <a:pt x="1806" y="1311"/>
                    <a:pt x="1774" y="1248"/>
                  </a:cubicBezTo>
                  <a:cubicBezTo>
                    <a:pt x="1679" y="1153"/>
                    <a:pt x="1616" y="1026"/>
                    <a:pt x="1521" y="931"/>
                  </a:cubicBezTo>
                  <a:cubicBezTo>
                    <a:pt x="1173" y="488"/>
                    <a:pt x="698" y="171"/>
                    <a:pt x="159" y="13"/>
                  </a:cubicBezTo>
                  <a:cubicBezTo>
                    <a:pt x="142" y="4"/>
                    <a:pt x="125" y="0"/>
                    <a:pt x="109" y="0"/>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3"/>
            <p:cNvSpPr/>
            <p:nvPr/>
          </p:nvSpPr>
          <p:spPr>
            <a:xfrm>
              <a:off x="5729553" y="2253615"/>
              <a:ext cx="221408" cy="220476"/>
            </a:xfrm>
            <a:custGeom>
              <a:avLst/>
              <a:gdLst/>
              <a:ahLst/>
              <a:cxnLst/>
              <a:rect l="l" t="t" r="r" b="b"/>
              <a:pathLst>
                <a:path w="7602" h="7570" extrusionOk="0">
                  <a:moveTo>
                    <a:pt x="3801" y="539"/>
                  </a:moveTo>
                  <a:cubicBezTo>
                    <a:pt x="5606" y="539"/>
                    <a:pt x="7063" y="1996"/>
                    <a:pt x="7063" y="3801"/>
                  </a:cubicBezTo>
                  <a:cubicBezTo>
                    <a:pt x="7063" y="5606"/>
                    <a:pt x="5606" y="7063"/>
                    <a:pt x="3801" y="7063"/>
                  </a:cubicBezTo>
                  <a:cubicBezTo>
                    <a:pt x="1996" y="7063"/>
                    <a:pt x="539" y="5606"/>
                    <a:pt x="539" y="3801"/>
                  </a:cubicBezTo>
                  <a:cubicBezTo>
                    <a:pt x="539" y="1996"/>
                    <a:pt x="1996" y="539"/>
                    <a:pt x="3801" y="539"/>
                  </a:cubicBezTo>
                  <a:close/>
                  <a:moveTo>
                    <a:pt x="3801" y="0"/>
                  </a:moveTo>
                  <a:cubicBezTo>
                    <a:pt x="1711" y="0"/>
                    <a:pt x="0" y="1711"/>
                    <a:pt x="0" y="3801"/>
                  </a:cubicBezTo>
                  <a:cubicBezTo>
                    <a:pt x="0" y="5891"/>
                    <a:pt x="1711" y="7569"/>
                    <a:pt x="3801" y="7569"/>
                  </a:cubicBezTo>
                  <a:cubicBezTo>
                    <a:pt x="5891" y="7569"/>
                    <a:pt x="7601" y="5891"/>
                    <a:pt x="7601" y="3801"/>
                  </a:cubicBezTo>
                  <a:cubicBezTo>
                    <a:pt x="7601" y="1711"/>
                    <a:pt x="5891" y="0"/>
                    <a:pt x="380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 name="Google Shape;250;p33"/>
          <p:cNvSpPr txBox="1"/>
          <p:nvPr/>
        </p:nvSpPr>
        <p:spPr>
          <a:xfrm>
            <a:off x="6917412" y="3948448"/>
            <a:ext cx="242808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000000"/>
                </a:solidFill>
                <a:latin typeface="Fira Sans"/>
                <a:ea typeface="Fira Sans"/>
                <a:cs typeface="Fira Sans"/>
                <a:sym typeface="Fira Sans"/>
              </a:rPr>
              <a:t>To preserve the results of scientific study or UPM intellectual property digitally</a:t>
            </a:r>
            <a:endParaRPr/>
          </a:p>
        </p:txBody>
      </p:sp>
      <p:grpSp>
        <p:nvGrpSpPr>
          <p:cNvPr id="251" name="Google Shape;251;p33"/>
          <p:cNvGrpSpPr/>
          <p:nvPr/>
        </p:nvGrpSpPr>
        <p:grpSpPr>
          <a:xfrm>
            <a:off x="9396351" y="2647057"/>
            <a:ext cx="1052432" cy="2478421"/>
            <a:chOff x="6856690" y="1191048"/>
            <a:chExt cx="1052432" cy="2478421"/>
          </a:xfrm>
        </p:grpSpPr>
        <p:sp>
          <p:nvSpPr>
            <p:cNvPr id="252" name="Google Shape;252;p33"/>
            <p:cNvSpPr/>
            <p:nvPr/>
          </p:nvSpPr>
          <p:spPr>
            <a:xfrm>
              <a:off x="7152746" y="2912190"/>
              <a:ext cx="756376" cy="757279"/>
            </a:xfrm>
            <a:custGeom>
              <a:avLst/>
              <a:gdLst/>
              <a:ahLst/>
              <a:cxnLst/>
              <a:rect l="l" t="t" r="r" b="b"/>
              <a:pathLst>
                <a:path w="25970" h="26001" extrusionOk="0">
                  <a:moveTo>
                    <a:pt x="12985" y="0"/>
                  </a:moveTo>
                  <a:cubicBezTo>
                    <a:pt x="5828" y="0"/>
                    <a:pt x="1" y="5827"/>
                    <a:pt x="1" y="13016"/>
                  </a:cubicBezTo>
                  <a:cubicBezTo>
                    <a:pt x="1" y="20173"/>
                    <a:pt x="5828" y="26000"/>
                    <a:pt x="12985" y="26000"/>
                  </a:cubicBezTo>
                  <a:cubicBezTo>
                    <a:pt x="20174" y="26000"/>
                    <a:pt x="25970" y="20173"/>
                    <a:pt x="25970" y="13016"/>
                  </a:cubicBezTo>
                  <a:cubicBezTo>
                    <a:pt x="25970" y="5827"/>
                    <a:pt x="20174" y="0"/>
                    <a:pt x="12985" y="0"/>
                  </a:cubicBezTo>
                  <a:close/>
                </a:path>
              </a:pathLst>
            </a:custGeom>
            <a:solidFill>
              <a:srgbClr val="CE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3"/>
            <p:cNvSpPr/>
            <p:nvPr/>
          </p:nvSpPr>
          <p:spPr>
            <a:xfrm>
              <a:off x="7169347" y="2928791"/>
              <a:ext cx="723174" cy="724077"/>
            </a:xfrm>
            <a:custGeom>
              <a:avLst/>
              <a:gdLst/>
              <a:ahLst/>
              <a:cxnLst/>
              <a:rect l="l" t="t" r="r" b="b"/>
              <a:pathLst>
                <a:path w="24830" h="24861" extrusionOk="0">
                  <a:moveTo>
                    <a:pt x="12415" y="0"/>
                  </a:moveTo>
                  <a:cubicBezTo>
                    <a:pt x="5575" y="0"/>
                    <a:pt x="1" y="5574"/>
                    <a:pt x="1" y="12446"/>
                  </a:cubicBezTo>
                  <a:cubicBezTo>
                    <a:pt x="1" y="19318"/>
                    <a:pt x="5575" y="24860"/>
                    <a:pt x="12415" y="24860"/>
                  </a:cubicBezTo>
                  <a:cubicBezTo>
                    <a:pt x="19287" y="24860"/>
                    <a:pt x="24829" y="19318"/>
                    <a:pt x="24829" y="12446"/>
                  </a:cubicBezTo>
                  <a:cubicBezTo>
                    <a:pt x="24829" y="5574"/>
                    <a:pt x="19287" y="0"/>
                    <a:pt x="12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3"/>
            <p:cNvSpPr/>
            <p:nvPr/>
          </p:nvSpPr>
          <p:spPr>
            <a:xfrm>
              <a:off x="6856690" y="1191048"/>
              <a:ext cx="697311" cy="1691638"/>
            </a:xfrm>
            <a:custGeom>
              <a:avLst/>
              <a:gdLst/>
              <a:ahLst/>
              <a:cxnLst/>
              <a:rect l="l" t="t" r="r" b="b"/>
              <a:pathLst>
                <a:path w="23942" h="58082" extrusionOk="0">
                  <a:moveTo>
                    <a:pt x="887" y="1"/>
                  </a:moveTo>
                  <a:cubicBezTo>
                    <a:pt x="380" y="1"/>
                    <a:pt x="0" y="381"/>
                    <a:pt x="0" y="888"/>
                  </a:cubicBezTo>
                  <a:cubicBezTo>
                    <a:pt x="0" y="1394"/>
                    <a:pt x="380" y="1774"/>
                    <a:pt x="887" y="1774"/>
                  </a:cubicBezTo>
                  <a:cubicBezTo>
                    <a:pt x="1140" y="1774"/>
                    <a:pt x="1362" y="1679"/>
                    <a:pt x="1520" y="1489"/>
                  </a:cubicBezTo>
                  <a:lnTo>
                    <a:pt x="22865" y="15265"/>
                  </a:lnTo>
                  <a:lnTo>
                    <a:pt x="22865" y="56308"/>
                  </a:lnTo>
                  <a:cubicBezTo>
                    <a:pt x="22485" y="56403"/>
                    <a:pt x="22168" y="56752"/>
                    <a:pt x="22168" y="57195"/>
                  </a:cubicBezTo>
                  <a:cubicBezTo>
                    <a:pt x="22168" y="57702"/>
                    <a:pt x="22580" y="58082"/>
                    <a:pt x="23055" y="58082"/>
                  </a:cubicBezTo>
                  <a:cubicBezTo>
                    <a:pt x="23562" y="58082"/>
                    <a:pt x="23942" y="57702"/>
                    <a:pt x="23942" y="57195"/>
                  </a:cubicBezTo>
                  <a:cubicBezTo>
                    <a:pt x="23942" y="56752"/>
                    <a:pt x="23657" y="56403"/>
                    <a:pt x="23245" y="56308"/>
                  </a:cubicBezTo>
                  <a:lnTo>
                    <a:pt x="23245" y="15170"/>
                  </a:lnTo>
                  <a:cubicBezTo>
                    <a:pt x="23245" y="15107"/>
                    <a:pt x="23214" y="15044"/>
                    <a:pt x="23150" y="15012"/>
                  </a:cubicBezTo>
                  <a:lnTo>
                    <a:pt x="1710" y="1173"/>
                  </a:lnTo>
                  <a:cubicBezTo>
                    <a:pt x="1742" y="1078"/>
                    <a:pt x="1774" y="983"/>
                    <a:pt x="1774" y="888"/>
                  </a:cubicBezTo>
                  <a:cubicBezTo>
                    <a:pt x="1774" y="381"/>
                    <a:pt x="1394" y="1"/>
                    <a:pt x="887" y="1"/>
                  </a:cubicBezTo>
                  <a:close/>
                </a:path>
              </a:pathLst>
            </a:custGeom>
            <a:solidFill>
              <a:srgbClr val="C4C4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3"/>
            <p:cNvSpPr/>
            <p:nvPr/>
          </p:nvSpPr>
          <p:spPr>
            <a:xfrm>
              <a:off x="7434064" y="3200877"/>
              <a:ext cx="241708" cy="147606"/>
            </a:xfrm>
            <a:custGeom>
              <a:avLst/>
              <a:gdLst/>
              <a:ahLst/>
              <a:cxnLst/>
              <a:rect l="l" t="t" r="r" b="b"/>
              <a:pathLst>
                <a:path w="8299" h="5068" extrusionOk="0">
                  <a:moveTo>
                    <a:pt x="8298" y="0"/>
                  </a:moveTo>
                  <a:lnTo>
                    <a:pt x="8298" y="0"/>
                  </a:lnTo>
                  <a:cubicBezTo>
                    <a:pt x="7411" y="444"/>
                    <a:pt x="6240" y="855"/>
                    <a:pt x="5321" y="950"/>
                  </a:cubicBezTo>
                  <a:lnTo>
                    <a:pt x="6651" y="1520"/>
                  </a:lnTo>
                  <a:lnTo>
                    <a:pt x="5163" y="3072"/>
                  </a:lnTo>
                  <a:lnTo>
                    <a:pt x="2978" y="1457"/>
                  </a:lnTo>
                  <a:lnTo>
                    <a:pt x="64" y="4782"/>
                  </a:lnTo>
                  <a:cubicBezTo>
                    <a:pt x="1" y="4877"/>
                    <a:pt x="33" y="4972"/>
                    <a:pt x="96" y="5036"/>
                  </a:cubicBezTo>
                  <a:cubicBezTo>
                    <a:pt x="128" y="5036"/>
                    <a:pt x="159" y="5067"/>
                    <a:pt x="191" y="5067"/>
                  </a:cubicBezTo>
                  <a:cubicBezTo>
                    <a:pt x="254" y="5067"/>
                    <a:pt x="286" y="5036"/>
                    <a:pt x="318" y="5004"/>
                  </a:cubicBezTo>
                  <a:lnTo>
                    <a:pt x="3041" y="1901"/>
                  </a:lnTo>
                  <a:lnTo>
                    <a:pt x="5195" y="3516"/>
                  </a:lnTo>
                  <a:lnTo>
                    <a:pt x="6873" y="1742"/>
                  </a:lnTo>
                  <a:lnTo>
                    <a:pt x="7507" y="3041"/>
                  </a:lnTo>
                  <a:cubicBezTo>
                    <a:pt x="7538" y="2122"/>
                    <a:pt x="7918" y="887"/>
                    <a:pt x="8298"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3"/>
            <p:cNvSpPr/>
            <p:nvPr/>
          </p:nvSpPr>
          <p:spPr>
            <a:xfrm>
              <a:off x="7372290" y="3163044"/>
              <a:ext cx="318220" cy="255543"/>
            </a:xfrm>
            <a:custGeom>
              <a:avLst/>
              <a:gdLst/>
              <a:ahLst/>
              <a:cxnLst/>
              <a:rect l="l" t="t" r="r" b="b"/>
              <a:pathLst>
                <a:path w="10926" h="8774" extrusionOk="0">
                  <a:moveTo>
                    <a:pt x="633" y="1"/>
                  </a:moveTo>
                  <a:cubicBezTo>
                    <a:pt x="253" y="1"/>
                    <a:pt x="0" y="64"/>
                    <a:pt x="0" y="159"/>
                  </a:cubicBezTo>
                  <a:lnTo>
                    <a:pt x="0" y="8615"/>
                  </a:lnTo>
                  <a:cubicBezTo>
                    <a:pt x="0" y="8710"/>
                    <a:pt x="285" y="8773"/>
                    <a:pt x="633" y="8773"/>
                  </a:cubicBezTo>
                  <a:lnTo>
                    <a:pt x="10768" y="8773"/>
                  </a:lnTo>
                  <a:cubicBezTo>
                    <a:pt x="10863" y="8773"/>
                    <a:pt x="10926" y="8520"/>
                    <a:pt x="10926" y="8172"/>
                  </a:cubicBezTo>
                  <a:cubicBezTo>
                    <a:pt x="10926" y="7823"/>
                    <a:pt x="10863" y="7570"/>
                    <a:pt x="10768" y="7570"/>
                  </a:cubicBezTo>
                  <a:lnTo>
                    <a:pt x="1267" y="7570"/>
                  </a:lnTo>
                  <a:lnTo>
                    <a:pt x="1267" y="159"/>
                  </a:lnTo>
                  <a:cubicBezTo>
                    <a:pt x="1267" y="64"/>
                    <a:pt x="982" y="1"/>
                    <a:pt x="633" y="1"/>
                  </a:cubicBezTo>
                  <a:close/>
                </a:path>
              </a:pathLst>
            </a:custGeom>
            <a:solidFill>
              <a:srgbClr val="3047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 name="Google Shape;257;p33"/>
          <p:cNvSpPr txBox="1"/>
          <p:nvPr/>
        </p:nvSpPr>
        <p:spPr>
          <a:xfrm>
            <a:off x="8856551" y="5243086"/>
            <a:ext cx="242808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rgbClr val="000000"/>
                </a:solidFill>
                <a:latin typeface="Fira Sans"/>
                <a:ea typeface="Fira Sans"/>
                <a:cs typeface="Fira Sans"/>
                <a:sym typeface="Fira Sans"/>
              </a:rPr>
              <a:t>To increase UPM’s visibility and prestige globally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63"/>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37" name="Google Shape;837;p63"/>
          <p:cNvGrpSpPr/>
          <p:nvPr/>
        </p:nvGrpSpPr>
        <p:grpSpPr>
          <a:xfrm>
            <a:off x="3847723" y="1365342"/>
            <a:ext cx="4861711" cy="954067"/>
            <a:chOff x="788160" y="1230668"/>
            <a:chExt cx="4644732" cy="954067"/>
          </a:xfrm>
        </p:grpSpPr>
        <p:sp>
          <p:nvSpPr>
            <p:cNvPr id="838" name="Google Shape;838;p63"/>
            <p:cNvSpPr/>
            <p:nvPr/>
          </p:nvSpPr>
          <p:spPr>
            <a:xfrm>
              <a:off x="788160" y="1230668"/>
              <a:ext cx="1507186"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10:</a:t>
              </a:r>
              <a:endParaRPr sz="1400" b="0" i="0" u="none" strike="noStrike" cap="none">
                <a:solidFill>
                  <a:srgbClr val="000000"/>
                </a:solidFill>
                <a:latin typeface="Arial"/>
                <a:ea typeface="Arial"/>
                <a:cs typeface="Arial"/>
                <a:sym typeface="Arial"/>
              </a:endParaRPr>
            </a:p>
          </p:txBody>
        </p:sp>
        <p:sp>
          <p:nvSpPr>
            <p:cNvPr id="839" name="Google Shape;839;p63"/>
            <p:cNvSpPr txBox="1"/>
            <p:nvPr/>
          </p:nvSpPr>
          <p:spPr>
            <a:xfrm>
              <a:off x="2106447" y="1275115"/>
              <a:ext cx="33264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Fill up article metadata</a:t>
              </a:r>
              <a:endParaRPr sz="2400" b="0" i="1" u="none" strike="noStrike" cap="none">
                <a:solidFill>
                  <a:srgbClr val="000000"/>
                </a:solidFill>
                <a:latin typeface="Arial"/>
                <a:ea typeface="Arial"/>
                <a:cs typeface="Arial"/>
                <a:sym typeface="Arial"/>
              </a:endParaRPr>
            </a:p>
          </p:txBody>
        </p:sp>
      </p:grpSp>
      <p:pic>
        <p:nvPicPr>
          <p:cNvPr id="840" name="Google Shape;840;p63"/>
          <p:cNvPicPr preferRelativeResize="0"/>
          <p:nvPr/>
        </p:nvPicPr>
        <p:blipFill rotWithShape="1">
          <a:blip r:embed="rId3">
            <a:alphaModFix/>
          </a:blip>
          <a:srcRect/>
          <a:stretch/>
        </p:blipFill>
        <p:spPr>
          <a:xfrm>
            <a:off x="3427997" y="1915860"/>
            <a:ext cx="5462753" cy="388219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64"/>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46" name="Google Shape;846;p64"/>
          <p:cNvGrpSpPr/>
          <p:nvPr/>
        </p:nvGrpSpPr>
        <p:grpSpPr>
          <a:xfrm>
            <a:off x="3847723" y="1365342"/>
            <a:ext cx="4861711" cy="523180"/>
            <a:chOff x="788160" y="1230668"/>
            <a:chExt cx="4644732" cy="523180"/>
          </a:xfrm>
        </p:grpSpPr>
        <p:sp>
          <p:nvSpPr>
            <p:cNvPr id="847" name="Google Shape;847;p64"/>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11:</a:t>
              </a:r>
              <a:endParaRPr sz="1400" b="0" i="0" u="none" strike="noStrike" cap="none">
                <a:solidFill>
                  <a:srgbClr val="000000"/>
                </a:solidFill>
                <a:latin typeface="Arial"/>
                <a:ea typeface="Arial"/>
                <a:cs typeface="Arial"/>
                <a:sym typeface="Arial"/>
              </a:endParaRPr>
            </a:p>
          </p:txBody>
        </p:sp>
        <p:sp>
          <p:nvSpPr>
            <p:cNvPr id="848" name="Google Shape;848;p64"/>
            <p:cNvSpPr txBox="1"/>
            <p:nvPr/>
          </p:nvSpPr>
          <p:spPr>
            <a:xfrm>
              <a:off x="2106447" y="1275115"/>
              <a:ext cx="33264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 next to continue</a:t>
              </a:r>
              <a:endParaRPr sz="2400" b="0" i="1" u="none" strike="noStrike" cap="none">
                <a:solidFill>
                  <a:srgbClr val="000000"/>
                </a:solidFill>
                <a:latin typeface="Arial"/>
                <a:ea typeface="Arial"/>
                <a:cs typeface="Arial"/>
                <a:sym typeface="Arial"/>
              </a:endParaRPr>
            </a:p>
          </p:txBody>
        </p:sp>
      </p:grpSp>
      <p:pic>
        <p:nvPicPr>
          <p:cNvPr id="849" name="Google Shape;849;p64"/>
          <p:cNvPicPr preferRelativeResize="0"/>
          <p:nvPr/>
        </p:nvPicPr>
        <p:blipFill rotWithShape="1">
          <a:blip r:embed="rId3">
            <a:alphaModFix/>
          </a:blip>
          <a:srcRect/>
          <a:stretch/>
        </p:blipFill>
        <p:spPr>
          <a:xfrm>
            <a:off x="2727144" y="1915860"/>
            <a:ext cx="7677150" cy="381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50" name="Google Shape;850;p64"/>
          <p:cNvSpPr/>
          <p:nvPr/>
        </p:nvSpPr>
        <p:spPr>
          <a:xfrm>
            <a:off x="7718818" y="4969396"/>
            <a:ext cx="738130" cy="39660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1" name="Google Shape;851;p64"/>
          <p:cNvSpPr/>
          <p:nvPr/>
        </p:nvSpPr>
        <p:spPr>
          <a:xfrm>
            <a:off x="8299757" y="5535467"/>
            <a:ext cx="2436706" cy="678314"/>
          </a:xfrm>
          <a:prstGeom prst="wedgeRectCallout">
            <a:avLst>
              <a:gd name="adj1" fmla="val -42614"/>
              <a:gd name="adj2" fmla="val -86248"/>
            </a:avLst>
          </a:prstGeom>
          <a:solidFill>
            <a:schemeClr val="accent2"/>
          </a:solidFill>
          <a:ln w="19050" cap="flat" cmpd="sng">
            <a:solidFill>
              <a:srgbClr val="622F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MY" sz="1800" b="0" i="0" u="none" strike="noStrike" cap="none">
                <a:solidFill>
                  <a:schemeClr val="lt1"/>
                </a:solidFill>
                <a:latin typeface="Arial"/>
                <a:ea typeface="Arial"/>
                <a:cs typeface="Arial"/>
                <a:sym typeface="Arial"/>
              </a:rPr>
              <a:t>Klik Next to continue</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65"/>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57" name="Google Shape;857;p65"/>
          <p:cNvGrpSpPr/>
          <p:nvPr/>
        </p:nvGrpSpPr>
        <p:grpSpPr>
          <a:xfrm>
            <a:off x="2337658" y="1308024"/>
            <a:ext cx="8066636" cy="523180"/>
            <a:chOff x="788160" y="1230668"/>
            <a:chExt cx="7706621" cy="523180"/>
          </a:xfrm>
        </p:grpSpPr>
        <p:sp>
          <p:nvSpPr>
            <p:cNvPr id="858" name="Google Shape;858;p65"/>
            <p:cNvSpPr/>
            <p:nvPr/>
          </p:nvSpPr>
          <p:spPr>
            <a:xfrm>
              <a:off x="788160" y="1230668"/>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12:</a:t>
              </a:r>
              <a:endParaRPr sz="1400" b="0" i="0" u="none" strike="noStrike" cap="none">
                <a:solidFill>
                  <a:srgbClr val="000000"/>
                </a:solidFill>
                <a:latin typeface="Arial"/>
                <a:ea typeface="Arial"/>
                <a:cs typeface="Arial"/>
                <a:sym typeface="Arial"/>
              </a:endParaRPr>
            </a:p>
          </p:txBody>
        </p:sp>
        <p:sp>
          <p:nvSpPr>
            <p:cNvPr id="859" name="Google Shape;859;p65"/>
            <p:cNvSpPr txBox="1"/>
            <p:nvPr/>
          </p:nvSpPr>
          <p:spPr>
            <a:xfrm>
              <a:off x="2106447" y="1275115"/>
              <a:ext cx="63883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Click                      to complete the process                        </a:t>
              </a:r>
              <a:endParaRPr sz="2400" b="0" i="1" u="none" strike="noStrike" cap="none">
                <a:solidFill>
                  <a:srgbClr val="000000"/>
                </a:solidFill>
                <a:latin typeface="Arial"/>
                <a:ea typeface="Arial"/>
                <a:cs typeface="Arial"/>
                <a:sym typeface="Arial"/>
              </a:endParaRPr>
            </a:p>
          </p:txBody>
        </p:sp>
      </p:grpSp>
      <p:pic>
        <p:nvPicPr>
          <p:cNvPr id="860" name="Google Shape;860;p65"/>
          <p:cNvPicPr preferRelativeResize="0"/>
          <p:nvPr/>
        </p:nvPicPr>
        <p:blipFill rotWithShape="1">
          <a:blip r:embed="rId3">
            <a:alphaModFix/>
          </a:blip>
          <a:srcRect/>
          <a:stretch/>
        </p:blipFill>
        <p:spPr>
          <a:xfrm>
            <a:off x="4585934" y="1393292"/>
            <a:ext cx="1600526" cy="379981"/>
          </a:xfrm>
          <a:prstGeom prst="rect">
            <a:avLst/>
          </a:prstGeom>
          <a:noFill/>
          <a:ln>
            <a:noFill/>
          </a:ln>
          <a:effectLst>
            <a:outerShdw blurRad="50800" dist="38100" algn="l" rotWithShape="0">
              <a:srgbClr val="000000">
                <a:alpha val="40000"/>
              </a:srgbClr>
            </a:outerShdw>
          </a:effectLst>
        </p:spPr>
      </p:pic>
      <p:pic>
        <p:nvPicPr>
          <p:cNvPr id="861" name="Google Shape;861;p65"/>
          <p:cNvPicPr preferRelativeResize="0"/>
          <p:nvPr/>
        </p:nvPicPr>
        <p:blipFill rotWithShape="1">
          <a:blip r:embed="rId4">
            <a:alphaModFix/>
          </a:blip>
          <a:srcRect/>
          <a:stretch/>
        </p:blipFill>
        <p:spPr>
          <a:xfrm>
            <a:off x="2337658" y="1875651"/>
            <a:ext cx="7829550" cy="39814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62" name="Google Shape;862;p65"/>
          <p:cNvSpPr/>
          <p:nvPr/>
        </p:nvSpPr>
        <p:spPr>
          <a:xfrm>
            <a:off x="4987328" y="5251174"/>
            <a:ext cx="1360583" cy="39660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3" name="Google Shape;863;p65" descr="A white arrow pointing to the right&#10;&#10;Description automatically generated"/>
          <p:cNvPicPr preferRelativeResize="0"/>
          <p:nvPr/>
        </p:nvPicPr>
        <p:blipFill rotWithShape="1">
          <a:blip r:embed="rId5">
            <a:alphaModFix/>
          </a:blip>
          <a:srcRect l="35038" t="32574" r="21458" b="22477"/>
          <a:stretch/>
        </p:blipFill>
        <p:spPr>
          <a:xfrm rot="-1383235">
            <a:off x="6122831" y="5348030"/>
            <a:ext cx="626727" cy="6475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66"/>
          <p:cNvSpPr txBox="1"/>
          <p:nvPr/>
        </p:nvSpPr>
        <p:spPr>
          <a:xfrm>
            <a:off x="1455536" y="741538"/>
            <a:ext cx="9280927" cy="623804"/>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How to self-archive?</a:t>
            </a:r>
            <a:endParaRPr sz="1400" b="0" i="0" u="none" strike="noStrike" cap="none">
              <a:solidFill>
                <a:srgbClr val="000000"/>
              </a:solidFill>
              <a:latin typeface="Arial"/>
              <a:ea typeface="Arial"/>
              <a:cs typeface="Arial"/>
              <a:sym typeface="Arial"/>
            </a:endParaRPr>
          </a:p>
        </p:txBody>
      </p:sp>
      <p:grpSp>
        <p:nvGrpSpPr>
          <p:cNvPr id="869" name="Google Shape;869;p66"/>
          <p:cNvGrpSpPr/>
          <p:nvPr/>
        </p:nvGrpSpPr>
        <p:grpSpPr>
          <a:xfrm>
            <a:off x="4116226" y="1314460"/>
            <a:ext cx="4090302" cy="523180"/>
            <a:chOff x="2487350" y="1237104"/>
            <a:chExt cx="3907751" cy="523180"/>
          </a:xfrm>
        </p:grpSpPr>
        <p:sp>
          <p:nvSpPr>
            <p:cNvPr id="870" name="Google Shape;870;p66"/>
            <p:cNvSpPr/>
            <p:nvPr/>
          </p:nvSpPr>
          <p:spPr>
            <a:xfrm>
              <a:off x="2487350" y="1237104"/>
              <a:ext cx="150718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1" i="0" u="none" strike="noStrike" cap="none">
                  <a:solidFill>
                    <a:srgbClr val="262626"/>
                  </a:solidFill>
                  <a:latin typeface="Arial"/>
                  <a:ea typeface="Arial"/>
                  <a:cs typeface="Arial"/>
                  <a:sym typeface="Arial"/>
                </a:rPr>
                <a:t>Step 13:</a:t>
              </a:r>
              <a:endParaRPr sz="1400" b="0" i="0" u="none" strike="noStrike" cap="none">
                <a:solidFill>
                  <a:srgbClr val="000000"/>
                </a:solidFill>
                <a:latin typeface="Arial"/>
                <a:ea typeface="Arial"/>
                <a:cs typeface="Arial"/>
                <a:sym typeface="Arial"/>
              </a:endParaRPr>
            </a:p>
          </p:txBody>
        </p:sp>
        <p:sp>
          <p:nvSpPr>
            <p:cNvPr id="871" name="Google Shape;871;p66"/>
            <p:cNvSpPr txBox="1"/>
            <p:nvPr/>
          </p:nvSpPr>
          <p:spPr>
            <a:xfrm>
              <a:off x="3805637" y="1281551"/>
              <a:ext cx="258946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MY" sz="2400" b="0" i="0" u="none" strike="noStrike" cap="none">
                  <a:solidFill>
                    <a:srgbClr val="000000"/>
                  </a:solidFill>
                  <a:latin typeface="Arial"/>
                  <a:ea typeface="Arial"/>
                  <a:cs typeface="Arial"/>
                  <a:sym typeface="Arial"/>
                </a:rPr>
                <a:t>Process complete</a:t>
              </a:r>
              <a:endParaRPr/>
            </a:p>
          </p:txBody>
        </p:sp>
      </p:grpSp>
      <p:pic>
        <p:nvPicPr>
          <p:cNvPr id="872" name="Google Shape;872;p66"/>
          <p:cNvPicPr preferRelativeResize="0"/>
          <p:nvPr/>
        </p:nvPicPr>
        <p:blipFill rotWithShape="1">
          <a:blip r:embed="rId3">
            <a:alphaModFix/>
          </a:blip>
          <a:srcRect/>
          <a:stretch/>
        </p:blipFill>
        <p:spPr>
          <a:xfrm>
            <a:off x="2955673" y="1882087"/>
            <a:ext cx="7039353" cy="40381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73" name="Google Shape;873;p66"/>
          <p:cNvSpPr/>
          <p:nvPr/>
        </p:nvSpPr>
        <p:spPr>
          <a:xfrm>
            <a:off x="3295460" y="3265456"/>
            <a:ext cx="6440245" cy="46166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7"/>
        <p:cNvGrpSpPr/>
        <p:nvPr/>
      </p:nvGrpSpPr>
      <p:grpSpPr>
        <a:xfrm>
          <a:off x="0" y="0"/>
          <a:ext cx="0" cy="0"/>
          <a:chOff x="0" y="0"/>
          <a:chExt cx="0" cy="0"/>
        </a:xfrm>
      </p:grpSpPr>
      <p:sp>
        <p:nvSpPr>
          <p:cNvPr id="878" name="Google Shape;878;p19"/>
          <p:cNvSpPr txBox="1"/>
          <p:nvPr/>
        </p:nvSpPr>
        <p:spPr>
          <a:xfrm>
            <a:off x="1835700" y="499653"/>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Contact</a:t>
            </a:r>
            <a:endParaRPr sz="1400" b="0" i="0" u="none" strike="noStrike" cap="none">
              <a:solidFill>
                <a:srgbClr val="000000"/>
              </a:solidFill>
              <a:latin typeface="Arial"/>
              <a:ea typeface="Arial"/>
              <a:cs typeface="Arial"/>
              <a:sym typeface="Arial"/>
            </a:endParaRPr>
          </a:p>
        </p:txBody>
      </p:sp>
      <p:pic>
        <p:nvPicPr>
          <p:cNvPr id="879" name="Google Shape;879;p19"/>
          <p:cNvPicPr preferRelativeResize="0"/>
          <p:nvPr/>
        </p:nvPicPr>
        <p:blipFill rotWithShape="1">
          <a:blip r:embed="rId4">
            <a:alphaModFix/>
          </a:blip>
          <a:srcRect/>
          <a:stretch/>
        </p:blipFill>
        <p:spPr>
          <a:xfrm>
            <a:off x="5011815" y="1484149"/>
            <a:ext cx="1530659" cy="1944851"/>
          </a:xfrm>
          <a:prstGeom prst="rect">
            <a:avLst/>
          </a:prstGeom>
          <a:noFill/>
          <a:ln>
            <a:noFill/>
          </a:ln>
        </p:spPr>
      </p:pic>
      <p:pic>
        <p:nvPicPr>
          <p:cNvPr id="880" name="Google Shape;880;p19" descr="A person in a suit and tie&#10;&#10;Description automatically generated"/>
          <p:cNvPicPr preferRelativeResize="0"/>
          <p:nvPr/>
        </p:nvPicPr>
        <p:blipFill rotWithShape="1">
          <a:blip r:embed="rId5">
            <a:alphaModFix/>
          </a:blip>
          <a:srcRect/>
          <a:stretch/>
        </p:blipFill>
        <p:spPr>
          <a:xfrm>
            <a:off x="8459311" y="1402031"/>
            <a:ext cx="1530659" cy="1944851"/>
          </a:xfrm>
          <a:prstGeom prst="rect">
            <a:avLst/>
          </a:prstGeom>
          <a:noFill/>
          <a:ln>
            <a:noFill/>
          </a:ln>
        </p:spPr>
      </p:pic>
      <p:sp>
        <p:nvSpPr>
          <p:cNvPr id="881" name="Google Shape;881;p19"/>
          <p:cNvSpPr/>
          <p:nvPr/>
        </p:nvSpPr>
        <p:spPr>
          <a:xfrm>
            <a:off x="996887" y="3346882"/>
            <a:ext cx="2880803" cy="2290438"/>
          </a:xfrm>
          <a:prstGeom prst="snip2DiagRect">
            <a:avLst>
              <a:gd name="adj1" fmla="val 0"/>
              <a:gd name="adj2" fmla="val 16667"/>
            </a:avLst>
          </a:prstGeom>
          <a:solidFill>
            <a:srgbClr val="00B050"/>
          </a:solidFill>
          <a:ln w="9525" cap="flat" cmpd="sng">
            <a:solidFill>
              <a:schemeClr val="dk1"/>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chemeClr val="lt1"/>
                </a:solidFill>
                <a:latin typeface="Calibri"/>
                <a:ea typeface="Calibri"/>
                <a:cs typeface="Calibri"/>
                <a:sym typeface="Calibri"/>
              </a:rPr>
              <a:t>NURAIDA IBRAHIM</a:t>
            </a: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Pustakawan Kanan (S44)</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Telefon : 03 9769 8449</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Email : nuraida@upm.edu.my</a:t>
            </a:r>
            <a:endParaRPr sz="1400" b="1" i="0" u="none" strike="noStrike" cap="none">
              <a:solidFill>
                <a:schemeClr val="lt1"/>
              </a:solidFill>
              <a:latin typeface="Calibri"/>
              <a:ea typeface="Calibri"/>
              <a:cs typeface="Calibri"/>
              <a:sym typeface="Calibri"/>
            </a:endParaRPr>
          </a:p>
        </p:txBody>
      </p:sp>
      <p:pic>
        <p:nvPicPr>
          <p:cNvPr id="882" name="Google Shape;882;p19"/>
          <p:cNvPicPr preferRelativeResize="0"/>
          <p:nvPr/>
        </p:nvPicPr>
        <p:blipFill rotWithShape="1">
          <a:blip r:embed="rId6">
            <a:alphaModFix/>
          </a:blip>
          <a:srcRect/>
          <a:stretch/>
        </p:blipFill>
        <p:spPr>
          <a:xfrm>
            <a:off x="1564320" y="1553592"/>
            <a:ext cx="1379454" cy="1793290"/>
          </a:xfrm>
          <a:prstGeom prst="rect">
            <a:avLst/>
          </a:prstGeom>
          <a:noFill/>
          <a:ln>
            <a:noFill/>
          </a:ln>
        </p:spPr>
      </p:pic>
      <p:sp>
        <p:nvSpPr>
          <p:cNvPr id="883" name="Google Shape;883;p19"/>
          <p:cNvSpPr/>
          <p:nvPr/>
        </p:nvSpPr>
        <p:spPr>
          <a:xfrm>
            <a:off x="4445122" y="3346882"/>
            <a:ext cx="2880803" cy="2290438"/>
          </a:xfrm>
          <a:prstGeom prst="snip2DiagRect">
            <a:avLst>
              <a:gd name="adj1" fmla="val 0"/>
              <a:gd name="adj2" fmla="val 16667"/>
            </a:avLst>
          </a:prstGeom>
          <a:solidFill>
            <a:srgbClr val="00B050"/>
          </a:solidFill>
          <a:ln w="9525" cap="flat" cmpd="sng">
            <a:solidFill>
              <a:schemeClr val="dk1"/>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chemeClr val="lt1"/>
                </a:solidFill>
                <a:latin typeface="Calibri"/>
                <a:ea typeface="Calibri"/>
                <a:cs typeface="Calibri"/>
                <a:sym typeface="Calibri"/>
              </a:rPr>
              <a:t>MOHAMAD JEFRI MOHAMED FAUZI</a:t>
            </a: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Pustakawan Kanan (S44)</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Telefon : 03 9769 8629</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Email : mf_jefri@upm.edu.my</a:t>
            </a:r>
            <a:endParaRPr sz="1400" b="1" i="0" u="none" strike="noStrike" cap="none">
              <a:solidFill>
                <a:schemeClr val="lt1"/>
              </a:solidFill>
              <a:latin typeface="Calibri"/>
              <a:ea typeface="Calibri"/>
              <a:cs typeface="Calibri"/>
              <a:sym typeface="Calibri"/>
            </a:endParaRPr>
          </a:p>
        </p:txBody>
      </p:sp>
      <p:sp>
        <p:nvSpPr>
          <p:cNvPr id="884" name="Google Shape;884;p19"/>
          <p:cNvSpPr/>
          <p:nvPr/>
        </p:nvSpPr>
        <p:spPr>
          <a:xfrm>
            <a:off x="7892618" y="3346882"/>
            <a:ext cx="2880803" cy="2290438"/>
          </a:xfrm>
          <a:prstGeom prst="snip2DiagRect">
            <a:avLst>
              <a:gd name="adj1" fmla="val 0"/>
              <a:gd name="adj2" fmla="val 16667"/>
            </a:avLst>
          </a:prstGeom>
          <a:solidFill>
            <a:srgbClr val="00B050"/>
          </a:solidFill>
          <a:ln w="9525" cap="flat" cmpd="sng">
            <a:solidFill>
              <a:schemeClr val="dk1"/>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chemeClr val="lt1"/>
                </a:solidFill>
                <a:latin typeface="Calibri"/>
                <a:ea typeface="Calibri"/>
                <a:cs typeface="Calibri"/>
                <a:sym typeface="Calibri"/>
              </a:rPr>
              <a:t>MOHAMAD SYAHRUL NIZAM MD ISHAK</a:t>
            </a: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Pustakawan (S41)</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Telefon : 03 9769 8617</a:t>
            </a:r>
            <a:br>
              <a:rPr lang="en-MY" sz="1400" b="1" i="0" u="none" strike="noStrike" cap="none">
                <a:solidFill>
                  <a:schemeClr val="lt1"/>
                </a:solidFill>
                <a:latin typeface="Calibri"/>
                <a:ea typeface="Calibri"/>
                <a:cs typeface="Calibri"/>
                <a:sym typeface="Calibri"/>
              </a:rPr>
            </a:br>
            <a:br>
              <a:rPr lang="en-MY" sz="1400" b="1" i="0" u="none" strike="noStrike" cap="none">
                <a:solidFill>
                  <a:schemeClr val="lt1"/>
                </a:solidFill>
                <a:latin typeface="Calibri"/>
                <a:ea typeface="Calibri"/>
                <a:cs typeface="Calibri"/>
                <a:sym typeface="Calibri"/>
              </a:rPr>
            </a:br>
            <a:r>
              <a:rPr lang="en-MY" sz="1400" b="1" i="0" u="none" strike="noStrike" cap="none">
                <a:solidFill>
                  <a:schemeClr val="lt1"/>
                </a:solidFill>
                <a:latin typeface="Calibri"/>
                <a:ea typeface="Calibri"/>
                <a:cs typeface="Calibri"/>
                <a:sym typeface="Calibri"/>
              </a:rPr>
              <a:t>Email : syahrulnizam@upm.edu.my</a:t>
            </a:r>
            <a:endParaRPr sz="1400" b="1"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f0ce6d575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MY" dirty="0"/>
              <a:t>Register Now!</a:t>
            </a:r>
            <a:endParaRPr dirty="0"/>
          </a:p>
        </p:txBody>
      </p:sp>
      <p:sp>
        <p:nvSpPr>
          <p:cNvPr id="890" name="Google Shape;890;g2f0ce6d5751_0_0"/>
          <p:cNvSpPr txBox="1"/>
          <p:nvPr/>
        </p:nvSpPr>
        <p:spPr>
          <a:xfrm>
            <a:off x="2708476" y="1250066"/>
            <a:ext cx="653969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Start self-archiving today and make your research openly accessible.</a:t>
            </a:r>
            <a:endParaRPr sz="1400" b="1" i="0" u="none" strike="noStrike" cap="none" dirty="0">
              <a:solidFill>
                <a:srgbClr val="000000"/>
              </a:solidFill>
              <a:latin typeface="Arial"/>
              <a:ea typeface="Arial"/>
              <a:cs typeface="Arial"/>
              <a:sym typeface="Arial"/>
            </a:endParaRPr>
          </a:p>
        </p:txBody>
      </p:sp>
      <p:pic>
        <p:nvPicPr>
          <p:cNvPr id="3" name="Picture 2" descr="A qr code on a white background&#10;&#10;AI-generated content may be incorrect.">
            <a:extLst>
              <a:ext uri="{FF2B5EF4-FFF2-40B4-BE49-F238E27FC236}">
                <a16:creationId xmlns:a16="http://schemas.microsoft.com/office/drawing/2014/main" id="{E1810EC0-892B-2DE4-0447-01CEEDC909A2}"/>
              </a:ext>
            </a:extLst>
          </p:cNvPr>
          <p:cNvPicPr>
            <a:picLocks noChangeAspect="1"/>
          </p:cNvPicPr>
          <p:nvPr/>
        </p:nvPicPr>
        <p:blipFill>
          <a:blip r:embed="rId3"/>
          <a:stretch>
            <a:fillRect/>
          </a:stretch>
        </p:blipFill>
        <p:spPr>
          <a:xfrm>
            <a:off x="4568142" y="1901142"/>
            <a:ext cx="3055716" cy="305571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5"/>
        <p:cNvGrpSpPr/>
        <p:nvPr/>
      </p:nvGrpSpPr>
      <p:grpSpPr>
        <a:xfrm>
          <a:off x="0" y="0"/>
          <a:ext cx="0" cy="0"/>
          <a:chOff x="0" y="0"/>
          <a:chExt cx="0" cy="0"/>
        </a:xfrm>
      </p:grpSpPr>
      <p:sp>
        <p:nvSpPr>
          <p:cNvPr id="896" name="Google Shape;896;p20"/>
          <p:cNvSpPr txBox="1">
            <a:spLocks noGrp="1"/>
          </p:cNvSpPr>
          <p:nvPr>
            <p:ph type="title"/>
          </p:nvPr>
        </p:nvSpPr>
        <p:spPr>
          <a:xfrm>
            <a:off x="4269586" y="3138597"/>
            <a:ext cx="3652828" cy="5808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MY">
                <a:latin typeface="Times New Roman"/>
                <a:ea typeface="Times New Roman"/>
                <a:cs typeface="Times New Roman"/>
                <a:sym typeface="Times New Roman"/>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p:nvPr/>
        </p:nvSpPr>
        <p:spPr>
          <a:xfrm>
            <a:off x="2137598" y="1335320"/>
            <a:ext cx="1682311"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4"/>
          <p:cNvSpPr/>
          <p:nvPr/>
        </p:nvSpPr>
        <p:spPr>
          <a:xfrm>
            <a:off x="2079583" y="1304938"/>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Articles</a:t>
            </a:r>
            <a:endParaRPr sz="1300" b="0" i="0" u="none" strike="noStrike" cap="none">
              <a:solidFill>
                <a:srgbClr val="000000"/>
              </a:solidFill>
              <a:latin typeface="Arial"/>
              <a:ea typeface="Arial"/>
              <a:cs typeface="Arial"/>
              <a:sym typeface="Arial"/>
            </a:endParaRPr>
          </a:p>
        </p:txBody>
      </p:sp>
      <p:sp>
        <p:nvSpPr>
          <p:cNvPr id="264" name="Google Shape;264;p34"/>
          <p:cNvSpPr/>
          <p:nvPr/>
        </p:nvSpPr>
        <p:spPr>
          <a:xfrm>
            <a:off x="2155143" y="1835195"/>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65" name="Google Shape;265;p34"/>
          <p:cNvSpPr/>
          <p:nvPr/>
        </p:nvSpPr>
        <p:spPr>
          <a:xfrm>
            <a:off x="2090277" y="1804813"/>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Books</a:t>
            </a:r>
            <a:endParaRPr sz="1300" b="0" i="0" u="none" strike="noStrike" cap="none">
              <a:solidFill>
                <a:srgbClr val="000000"/>
              </a:solidFill>
              <a:latin typeface="Arial"/>
              <a:ea typeface="Arial"/>
              <a:cs typeface="Arial"/>
              <a:sym typeface="Arial"/>
            </a:endParaRPr>
          </a:p>
        </p:txBody>
      </p:sp>
      <p:sp>
        <p:nvSpPr>
          <p:cNvPr id="266" name="Google Shape;266;p34"/>
          <p:cNvSpPr/>
          <p:nvPr/>
        </p:nvSpPr>
        <p:spPr>
          <a:xfrm>
            <a:off x="2082160" y="2319686"/>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Chapters in books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67" name="Google Shape;267;p34"/>
          <p:cNvSpPr/>
          <p:nvPr/>
        </p:nvSpPr>
        <p:spPr>
          <a:xfrm>
            <a:off x="2171377" y="2841660"/>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68" name="Google Shape;268;p34"/>
          <p:cNvSpPr/>
          <p:nvPr/>
        </p:nvSpPr>
        <p:spPr>
          <a:xfrm>
            <a:off x="2090301" y="2810786"/>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Journals</a:t>
            </a:r>
            <a:endParaRPr sz="1300" b="0" i="0" u="none" strike="noStrike" cap="none">
              <a:solidFill>
                <a:srgbClr val="000000"/>
              </a:solidFill>
              <a:latin typeface="Arial"/>
              <a:ea typeface="Arial"/>
              <a:cs typeface="Arial"/>
              <a:sym typeface="Arial"/>
            </a:endParaRPr>
          </a:p>
        </p:txBody>
      </p:sp>
      <p:sp>
        <p:nvSpPr>
          <p:cNvPr id="269" name="Google Shape;269;p34"/>
          <p:cNvSpPr/>
          <p:nvPr/>
        </p:nvSpPr>
        <p:spPr>
          <a:xfrm>
            <a:off x="2163260" y="3335623"/>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0" name="Google Shape;270;p34"/>
          <p:cNvSpPr/>
          <p:nvPr/>
        </p:nvSpPr>
        <p:spPr>
          <a:xfrm>
            <a:off x="2065926" y="3305241"/>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Patent</a:t>
            </a:r>
            <a:endParaRPr sz="1300" b="0" i="0" u="none" strike="noStrike" cap="none">
              <a:solidFill>
                <a:srgbClr val="000000"/>
              </a:solidFill>
              <a:latin typeface="Arial"/>
              <a:ea typeface="Arial"/>
              <a:cs typeface="Arial"/>
              <a:sym typeface="Arial"/>
            </a:endParaRPr>
          </a:p>
        </p:txBody>
      </p:sp>
      <p:sp>
        <p:nvSpPr>
          <p:cNvPr id="271" name="Google Shape;271;p34"/>
          <p:cNvSpPr/>
          <p:nvPr/>
        </p:nvSpPr>
        <p:spPr>
          <a:xfrm>
            <a:off x="2122723" y="3813594"/>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2" name="Google Shape;272;p34"/>
          <p:cNvSpPr/>
          <p:nvPr/>
        </p:nvSpPr>
        <p:spPr>
          <a:xfrm>
            <a:off x="2057857" y="3783212"/>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Inaugural Lectures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3" name="Google Shape;273;p34"/>
          <p:cNvSpPr/>
          <p:nvPr/>
        </p:nvSpPr>
        <p:spPr>
          <a:xfrm>
            <a:off x="2147002" y="4291552"/>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4" name="Google Shape;274;p34"/>
          <p:cNvSpPr/>
          <p:nvPr/>
        </p:nvSpPr>
        <p:spPr>
          <a:xfrm>
            <a:off x="2082136" y="4261170"/>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UPM News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5" name="Google Shape;275;p34"/>
          <p:cNvSpPr/>
          <p:nvPr/>
        </p:nvSpPr>
        <p:spPr>
          <a:xfrm>
            <a:off x="2155167" y="4799880"/>
            <a:ext cx="1880670" cy="375557"/>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6" name="Google Shape;276;p34"/>
          <p:cNvSpPr/>
          <p:nvPr/>
        </p:nvSpPr>
        <p:spPr>
          <a:xfrm>
            <a:off x="2090301" y="4769498"/>
            <a:ext cx="1880670" cy="375069"/>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F2A36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MY" sz="1400" b="0" i="0" u="none" strike="noStrike" cap="none">
                <a:solidFill>
                  <a:schemeClr val="dk1"/>
                </a:solidFill>
                <a:latin typeface="Arial"/>
                <a:ea typeface="Arial"/>
                <a:cs typeface="Arial"/>
                <a:sym typeface="Arial"/>
              </a:rPr>
              <a:t>Conference Papers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277" name="Google Shape;277;p34"/>
          <p:cNvSpPr/>
          <p:nvPr/>
        </p:nvSpPr>
        <p:spPr>
          <a:xfrm>
            <a:off x="8596084" y="1043848"/>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 name="Google Shape;278;p34"/>
          <p:cNvSpPr/>
          <p:nvPr/>
        </p:nvSpPr>
        <p:spPr>
          <a:xfrm>
            <a:off x="8536125" y="1012713"/>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Research Directory</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 name="Google Shape;279;p34"/>
          <p:cNvSpPr/>
          <p:nvPr/>
        </p:nvSpPr>
        <p:spPr>
          <a:xfrm>
            <a:off x="8603609" y="1556110"/>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 name="Google Shape;280;p34"/>
          <p:cNvSpPr/>
          <p:nvPr/>
        </p:nvSpPr>
        <p:spPr>
          <a:xfrm>
            <a:off x="8543650" y="1524975"/>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Teaching Material</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 name="Google Shape;281;p34"/>
          <p:cNvSpPr/>
          <p:nvPr/>
        </p:nvSpPr>
        <p:spPr>
          <a:xfrm>
            <a:off x="8656086" y="2083738"/>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 name="Google Shape;282;p34"/>
          <p:cNvSpPr/>
          <p:nvPr/>
        </p:nvSpPr>
        <p:spPr>
          <a:xfrm>
            <a:off x="8536147" y="2052604"/>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Thesis (Master / Phd)</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 name="Google Shape;283;p34"/>
          <p:cNvSpPr/>
          <p:nvPr/>
        </p:nvSpPr>
        <p:spPr>
          <a:xfrm>
            <a:off x="8618615" y="2587509"/>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 name="Google Shape;284;p34"/>
          <p:cNvSpPr/>
          <p:nvPr/>
        </p:nvSpPr>
        <p:spPr>
          <a:xfrm>
            <a:off x="8543672" y="2555870"/>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Project Report</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 name="Google Shape;285;p34"/>
          <p:cNvSpPr/>
          <p:nvPr/>
        </p:nvSpPr>
        <p:spPr>
          <a:xfrm>
            <a:off x="8611112" y="3093710"/>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 name="Google Shape;286;p34"/>
          <p:cNvSpPr/>
          <p:nvPr/>
        </p:nvSpPr>
        <p:spPr>
          <a:xfrm>
            <a:off x="8521141" y="3062575"/>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Press Clippings</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 name="Google Shape;287;p34"/>
          <p:cNvSpPr/>
          <p:nvPr/>
        </p:nvSpPr>
        <p:spPr>
          <a:xfrm>
            <a:off x="8573642" y="3583522"/>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 name="Google Shape;288;p34"/>
          <p:cNvSpPr/>
          <p:nvPr/>
        </p:nvSpPr>
        <p:spPr>
          <a:xfrm>
            <a:off x="8513682" y="3552388"/>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Magazines And Newsletters</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 name="Google Shape;289;p34"/>
          <p:cNvSpPr/>
          <p:nvPr/>
        </p:nvSpPr>
        <p:spPr>
          <a:xfrm>
            <a:off x="8596084" y="4073322"/>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 name="Google Shape;290;p34"/>
          <p:cNvSpPr/>
          <p:nvPr/>
        </p:nvSpPr>
        <p:spPr>
          <a:xfrm>
            <a:off x="8536125" y="4042187"/>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Annual Report</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 name="Google Shape;291;p34"/>
          <p:cNvSpPr/>
          <p:nvPr/>
        </p:nvSpPr>
        <p:spPr>
          <a:xfrm>
            <a:off x="8603631" y="5196126"/>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 name="Google Shape;292;p34"/>
          <p:cNvSpPr/>
          <p:nvPr/>
        </p:nvSpPr>
        <p:spPr>
          <a:xfrm>
            <a:off x="8543672" y="5164992"/>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Malay Manuscripts</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 name="Google Shape;293;p34"/>
          <p:cNvSpPr txBox="1"/>
          <p:nvPr/>
        </p:nvSpPr>
        <p:spPr>
          <a:xfrm>
            <a:off x="2975693" y="547059"/>
            <a:ext cx="6407166"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Type of Collection</a:t>
            </a:r>
            <a:endParaRPr sz="1400" b="0" i="0" u="none" strike="noStrike" cap="none">
              <a:solidFill>
                <a:srgbClr val="000000"/>
              </a:solidFill>
              <a:latin typeface="Arial"/>
              <a:ea typeface="Arial"/>
              <a:cs typeface="Arial"/>
              <a:sym typeface="Arial"/>
            </a:endParaRPr>
          </a:p>
        </p:txBody>
      </p:sp>
      <p:pic>
        <p:nvPicPr>
          <p:cNvPr id="294" name="Google Shape;294;p34" descr="A person standing next to a box with files flying out of it&#10;&#10;Description automatically generated"/>
          <p:cNvPicPr preferRelativeResize="0"/>
          <p:nvPr/>
        </p:nvPicPr>
        <p:blipFill rotWithShape="1">
          <a:blip r:embed="rId3">
            <a:alphaModFix/>
          </a:blip>
          <a:srcRect/>
          <a:stretch/>
        </p:blipFill>
        <p:spPr>
          <a:xfrm>
            <a:off x="4125198" y="1159465"/>
            <a:ext cx="4291552" cy="4291552"/>
          </a:xfrm>
          <a:prstGeom prst="rect">
            <a:avLst/>
          </a:prstGeom>
          <a:noFill/>
          <a:ln>
            <a:noFill/>
          </a:ln>
        </p:spPr>
      </p:pic>
      <p:sp>
        <p:nvSpPr>
          <p:cNvPr id="295" name="Google Shape;295;p34"/>
          <p:cNvSpPr txBox="1"/>
          <p:nvPr/>
        </p:nvSpPr>
        <p:spPr>
          <a:xfrm rot="-936442">
            <a:off x="6017229" y="4612233"/>
            <a:ext cx="103014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1400" b="1" i="0" u="none" strike="noStrike" cap="none">
                <a:solidFill>
                  <a:srgbClr val="000000"/>
                </a:solidFill>
                <a:latin typeface="Arial"/>
                <a:ea typeface="Arial"/>
                <a:cs typeface="Arial"/>
                <a:sym typeface="Arial"/>
              </a:rPr>
              <a:t>UPM IR</a:t>
            </a:r>
            <a:endParaRPr sz="1400" b="1" i="0" u="none" strike="noStrike" cap="none">
              <a:solidFill>
                <a:srgbClr val="000000"/>
              </a:solidFill>
              <a:latin typeface="Arial"/>
              <a:ea typeface="Arial"/>
              <a:cs typeface="Arial"/>
              <a:sym typeface="Arial"/>
            </a:endParaRPr>
          </a:p>
        </p:txBody>
      </p:sp>
      <p:sp>
        <p:nvSpPr>
          <p:cNvPr id="296" name="Google Shape;296;p34"/>
          <p:cNvSpPr/>
          <p:nvPr/>
        </p:nvSpPr>
        <p:spPr>
          <a:xfrm>
            <a:off x="8581100" y="4619321"/>
            <a:ext cx="1738354" cy="384870"/>
          </a:xfrm>
          <a:custGeom>
            <a:avLst/>
            <a:gdLst/>
            <a:ahLst/>
            <a:cxnLst/>
            <a:rect l="l" t="t" r="r" b="b"/>
            <a:pathLst>
              <a:path w="67931" h="23879" extrusionOk="0">
                <a:moveTo>
                  <a:pt x="11940" y="23879"/>
                </a:moveTo>
                <a:lnTo>
                  <a:pt x="55992" y="23879"/>
                </a:lnTo>
                <a:cubicBezTo>
                  <a:pt x="62579" y="23879"/>
                  <a:pt x="67931" y="18526"/>
                  <a:pt x="67931" y="11939"/>
                </a:cubicBezTo>
                <a:cubicBezTo>
                  <a:pt x="67931" y="5352"/>
                  <a:pt x="62579" y="0"/>
                  <a:pt x="55992" y="0"/>
                </a:cubicBezTo>
                <a:lnTo>
                  <a:pt x="11940" y="0"/>
                </a:lnTo>
                <a:cubicBezTo>
                  <a:pt x="5321" y="0"/>
                  <a:pt x="1" y="5352"/>
                  <a:pt x="1" y="11939"/>
                </a:cubicBezTo>
                <a:lnTo>
                  <a:pt x="1" y="11939"/>
                </a:lnTo>
                <a:cubicBezTo>
                  <a:pt x="1" y="18526"/>
                  <a:pt x="5321" y="23879"/>
                  <a:pt x="11940" y="23879"/>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 name="Google Shape;297;p34"/>
          <p:cNvSpPr/>
          <p:nvPr/>
        </p:nvSpPr>
        <p:spPr>
          <a:xfrm>
            <a:off x="8521141" y="4588187"/>
            <a:ext cx="1738354" cy="384370"/>
          </a:xfrm>
          <a:custGeom>
            <a:avLst/>
            <a:gdLst/>
            <a:ahLst/>
            <a:cxnLst/>
            <a:rect l="l" t="t" r="r" b="b"/>
            <a:pathLst>
              <a:path w="67931" h="23848" extrusionOk="0">
                <a:moveTo>
                  <a:pt x="11939" y="0"/>
                </a:moveTo>
                <a:cubicBezTo>
                  <a:pt x="5352" y="0"/>
                  <a:pt x="0" y="5321"/>
                  <a:pt x="0" y="11908"/>
                </a:cubicBezTo>
                <a:cubicBezTo>
                  <a:pt x="0" y="18527"/>
                  <a:pt x="5352" y="23847"/>
                  <a:pt x="11939" y="23847"/>
                </a:cubicBezTo>
                <a:lnTo>
                  <a:pt x="55991" y="23847"/>
                </a:lnTo>
                <a:cubicBezTo>
                  <a:pt x="62610" y="23847"/>
                  <a:pt x="67930" y="18527"/>
                  <a:pt x="67930" y="11908"/>
                </a:cubicBezTo>
                <a:cubicBezTo>
                  <a:pt x="67930" y="5321"/>
                  <a:pt x="62610" y="0"/>
                  <a:pt x="55991" y="0"/>
                </a:cubicBezTo>
                <a:close/>
              </a:path>
            </a:pathLst>
          </a:custGeom>
          <a:solidFill>
            <a:srgbClr val="395E8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MY" sz="1200" b="0" i="0" u="none" strike="noStrike" cap="none">
                <a:solidFill>
                  <a:schemeClr val="lt1"/>
                </a:solidFill>
                <a:latin typeface="Arial"/>
                <a:ea typeface="Arial"/>
                <a:cs typeface="Arial"/>
                <a:sym typeface="Arial"/>
              </a:rPr>
              <a:t>Monograph</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5"/>
          <p:cNvSpPr txBox="1"/>
          <p:nvPr/>
        </p:nvSpPr>
        <p:spPr>
          <a:xfrm>
            <a:off x="2975693" y="985809"/>
            <a:ext cx="6240613"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Indexed by</a:t>
            </a:r>
            <a:endParaRPr sz="1400" b="0" i="0" u="none" strike="noStrike" cap="none">
              <a:solidFill>
                <a:srgbClr val="000000"/>
              </a:solidFill>
              <a:latin typeface="Arial"/>
              <a:ea typeface="Arial"/>
              <a:cs typeface="Arial"/>
              <a:sym typeface="Arial"/>
            </a:endParaRPr>
          </a:p>
        </p:txBody>
      </p:sp>
      <p:pic>
        <p:nvPicPr>
          <p:cNvPr id="344" name="Google Shape;344;p5" descr="A black and white logo&#10;&#10;Description automatically generated"/>
          <p:cNvPicPr preferRelativeResize="0"/>
          <p:nvPr/>
        </p:nvPicPr>
        <p:blipFill rotWithShape="1">
          <a:blip r:embed="rId4">
            <a:alphaModFix/>
          </a:blip>
          <a:srcRect/>
          <a:stretch/>
        </p:blipFill>
        <p:spPr>
          <a:xfrm>
            <a:off x="5206510" y="4642265"/>
            <a:ext cx="2200275" cy="1314450"/>
          </a:xfrm>
          <a:prstGeom prst="rect">
            <a:avLst/>
          </a:prstGeom>
          <a:noFill/>
          <a:ln>
            <a:noFill/>
          </a:ln>
        </p:spPr>
      </p:pic>
      <p:pic>
        <p:nvPicPr>
          <p:cNvPr id="345" name="Google Shape;345;p5" descr="A close-up of a logo&#10;&#10;Description automatically generated"/>
          <p:cNvPicPr preferRelativeResize="0"/>
          <p:nvPr/>
        </p:nvPicPr>
        <p:blipFill rotWithShape="1">
          <a:blip r:embed="rId5">
            <a:alphaModFix/>
          </a:blip>
          <a:srcRect/>
          <a:stretch/>
        </p:blipFill>
        <p:spPr>
          <a:xfrm>
            <a:off x="8022455" y="1895601"/>
            <a:ext cx="2387701" cy="944418"/>
          </a:xfrm>
          <a:prstGeom prst="rect">
            <a:avLst/>
          </a:prstGeom>
          <a:noFill/>
          <a:ln>
            <a:noFill/>
          </a:ln>
        </p:spPr>
      </p:pic>
      <p:pic>
        <p:nvPicPr>
          <p:cNvPr id="346" name="Google Shape;346;p5" descr="A white sign with red and black text&#10;&#10;Description automatically generated"/>
          <p:cNvPicPr preferRelativeResize="0"/>
          <p:nvPr/>
        </p:nvPicPr>
        <p:blipFill rotWithShape="1">
          <a:blip r:embed="rId6">
            <a:alphaModFix/>
          </a:blip>
          <a:srcRect/>
          <a:stretch/>
        </p:blipFill>
        <p:spPr>
          <a:xfrm>
            <a:off x="1525958" y="3902627"/>
            <a:ext cx="2585658" cy="1049133"/>
          </a:xfrm>
          <a:prstGeom prst="rect">
            <a:avLst/>
          </a:prstGeom>
          <a:noFill/>
          <a:ln>
            <a:noFill/>
          </a:ln>
        </p:spPr>
      </p:pic>
      <p:pic>
        <p:nvPicPr>
          <p:cNvPr id="347" name="Google Shape;347;p5" descr="A screenshot of a computer&#10;&#10;Description automatically generated"/>
          <p:cNvPicPr preferRelativeResize="0"/>
          <p:nvPr/>
        </p:nvPicPr>
        <p:blipFill rotWithShape="1">
          <a:blip r:embed="rId7">
            <a:alphaModFix/>
          </a:blip>
          <a:srcRect/>
          <a:stretch/>
        </p:blipFill>
        <p:spPr>
          <a:xfrm>
            <a:off x="7925512" y="3902627"/>
            <a:ext cx="4211472" cy="830431"/>
          </a:xfrm>
          <a:prstGeom prst="rect">
            <a:avLst/>
          </a:prstGeom>
          <a:noFill/>
          <a:ln>
            <a:noFill/>
          </a:ln>
        </p:spPr>
      </p:pic>
      <p:cxnSp>
        <p:nvCxnSpPr>
          <p:cNvPr id="348" name="Google Shape;348;p5"/>
          <p:cNvCxnSpPr/>
          <p:nvPr/>
        </p:nvCxnSpPr>
        <p:spPr>
          <a:xfrm rot="10800000" flipH="1">
            <a:off x="6782765" y="2558005"/>
            <a:ext cx="1342663" cy="474562"/>
          </a:xfrm>
          <a:prstGeom prst="straightConnector1">
            <a:avLst/>
          </a:prstGeom>
          <a:noFill/>
          <a:ln w="38100" cap="flat" cmpd="sng">
            <a:solidFill>
              <a:srgbClr val="FF0000"/>
            </a:solidFill>
            <a:prstDash val="solid"/>
            <a:miter lim="800000"/>
            <a:headEnd type="none" w="sm" len="sm"/>
            <a:tailEnd type="triangle" w="med" len="med"/>
          </a:ln>
        </p:spPr>
      </p:cxnSp>
      <p:cxnSp>
        <p:nvCxnSpPr>
          <p:cNvPr id="349" name="Google Shape;349;p5"/>
          <p:cNvCxnSpPr/>
          <p:nvPr/>
        </p:nvCxnSpPr>
        <p:spPr>
          <a:xfrm rot="10800000">
            <a:off x="4342182" y="2533668"/>
            <a:ext cx="1728655" cy="756398"/>
          </a:xfrm>
          <a:prstGeom prst="straightConnector1">
            <a:avLst/>
          </a:prstGeom>
          <a:noFill/>
          <a:ln w="38100" cap="flat" cmpd="sng">
            <a:solidFill>
              <a:srgbClr val="FF0000"/>
            </a:solidFill>
            <a:prstDash val="solid"/>
            <a:miter lim="800000"/>
            <a:headEnd type="none" w="sm" len="sm"/>
            <a:tailEnd type="triangle" w="med" len="med"/>
          </a:ln>
        </p:spPr>
      </p:cxnSp>
      <p:cxnSp>
        <p:nvCxnSpPr>
          <p:cNvPr id="350" name="Google Shape;350;p5"/>
          <p:cNvCxnSpPr/>
          <p:nvPr/>
        </p:nvCxnSpPr>
        <p:spPr>
          <a:xfrm flipH="1">
            <a:off x="4487865" y="3442466"/>
            <a:ext cx="1735372" cy="875376"/>
          </a:xfrm>
          <a:prstGeom prst="straightConnector1">
            <a:avLst/>
          </a:prstGeom>
          <a:noFill/>
          <a:ln w="38100" cap="flat" cmpd="sng">
            <a:solidFill>
              <a:srgbClr val="FF0000"/>
            </a:solidFill>
            <a:prstDash val="solid"/>
            <a:miter lim="800000"/>
            <a:headEnd type="none" w="sm" len="sm"/>
            <a:tailEnd type="triangle" w="med" len="med"/>
          </a:ln>
        </p:spPr>
      </p:cxnSp>
      <p:cxnSp>
        <p:nvCxnSpPr>
          <p:cNvPr id="351" name="Google Shape;351;p5"/>
          <p:cNvCxnSpPr/>
          <p:nvPr/>
        </p:nvCxnSpPr>
        <p:spPr>
          <a:xfrm>
            <a:off x="6375637" y="3594866"/>
            <a:ext cx="117760" cy="1304898"/>
          </a:xfrm>
          <a:prstGeom prst="straightConnector1">
            <a:avLst/>
          </a:prstGeom>
          <a:noFill/>
          <a:ln w="38100" cap="flat" cmpd="sng">
            <a:solidFill>
              <a:srgbClr val="FF0000"/>
            </a:solidFill>
            <a:prstDash val="solid"/>
            <a:miter lim="800000"/>
            <a:headEnd type="none" w="sm" len="sm"/>
            <a:tailEnd type="triangle" w="med" len="med"/>
          </a:ln>
        </p:spPr>
      </p:cxnSp>
      <p:cxnSp>
        <p:nvCxnSpPr>
          <p:cNvPr id="352" name="Google Shape;352;p5"/>
          <p:cNvCxnSpPr/>
          <p:nvPr/>
        </p:nvCxnSpPr>
        <p:spPr>
          <a:xfrm>
            <a:off x="6648950" y="3475262"/>
            <a:ext cx="1276562" cy="556801"/>
          </a:xfrm>
          <a:prstGeom prst="straightConnector1">
            <a:avLst/>
          </a:prstGeom>
          <a:noFill/>
          <a:ln w="38100" cap="flat" cmpd="sng">
            <a:solidFill>
              <a:srgbClr val="FF0000"/>
            </a:solidFill>
            <a:prstDash val="solid"/>
            <a:miter lim="800000"/>
            <a:headEnd type="none" w="sm" len="sm"/>
            <a:tailEnd type="triangle" w="med" len="med"/>
          </a:ln>
        </p:spPr>
      </p:cxnSp>
      <p:pic>
        <p:nvPicPr>
          <p:cNvPr id="353" name="Google Shape;353;p5" descr="A blue sphere with white lines&#10;&#10;Description automatically generated"/>
          <p:cNvPicPr preferRelativeResize="0"/>
          <p:nvPr/>
        </p:nvPicPr>
        <p:blipFill rotWithShape="1">
          <a:blip r:embed="rId8">
            <a:alphaModFix/>
          </a:blip>
          <a:srcRect/>
          <a:stretch/>
        </p:blipFill>
        <p:spPr>
          <a:xfrm>
            <a:off x="5338878" y="2419922"/>
            <a:ext cx="1935537" cy="1935537"/>
          </a:xfrm>
          <a:prstGeom prst="rect">
            <a:avLst/>
          </a:prstGeom>
          <a:noFill/>
          <a:ln>
            <a:noFill/>
          </a:ln>
        </p:spPr>
      </p:pic>
      <p:pic>
        <p:nvPicPr>
          <p:cNvPr id="354" name="Google Shape;354;p5" descr="A colorful circle letters on a black background&#10;&#10;Description automatically generated"/>
          <p:cNvPicPr preferRelativeResize="0"/>
          <p:nvPr/>
        </p:nvPicPr>
        <p:blipFill rotWithShape="1">
          <a:blip r:embed="rId9">
            <a:alphaModFix/>
          </a:blip>
          <a:srcRect/>
          <a:stretch/>
        </p:blipFill>
        <p:spPr>
          <a:xfrm>
            <a:off x="2057454" y="2094918"/>
            <a:ext cx="2238414" cy="756398"/>
          </a:xfrm>
          <a:prstGeom prst="rect">
            <a:avLst/>
          </a:prstGeom>
          <a:noFill/>
          <a:ln>
            <a:noFill/>
          </a:ln>
        </p:spPr>
      </p:pic>
      <p:sp>
        <p:nvSpPr>
          <p:cNvPr id="355" name="Google Shape;355;p5"/>
          <p:cNvSpPr txBox="1"/>
          <p:nvPr/>
        </p:nvSpPr>
        <p:spPr>
          <a:xfrm>
            <a:off x="2975693" y="547059"/>
            <a:ext cx="6407166"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UPM Institutional Repository (UPM 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pic>
        <p:nvPicPr>
          <p:cNvPr id="360" name="Google Shape;360;p4" descr="A group of icons on a black background&#10;&#10;Description automatically generated"/>
          <p:cNvPicPr preferRelativeResize="0"/>
          <p:nvPr/>
        </p:nvPicPr>
        <p:blipFill rotWithShape="1">
          <a:blip r:embed="rId4">
            <a:alphaModFix/>
          </a:blip>
          <a:srcRect/>
          <a:stretch/>
        </p:blipFill>
        <p:spPr>
          <a:xfrm>
            <a:off x="1209696" y="1629470"/>
            <a:ext cx="1667095" cy="1667095"/>
          </a:xfrm>
          <a:prstGeom prst="rect">
            <a:avLst/>
          </a:prstGeom>
          <a:noFill/>
          <a:ln>
            <a:noFill/>
          </a:ln>
        </p:spPr>
      </p:pic>
      <p:pic>
        <p:nvPicPr>
          <p:cNvPr id="361" name="Google Shape;361;p4" descr="A person reading a book&#10;&#10;Description automatically generated"/>
          <p:cNvPicPr preferRelativeResize="0"/>
          <p:nvPr/>
        </p:nvPicPr>
        <p:blipFill rotWithShape="1">
          <a:blip r:embed="rId5">
            <a:alphaModFix/>
          </a:blip>
          <a:srcRect/>
          <a:stretch/>
        </p:blipFill>
        <p:spPr>
          <a:xfrm>
            <a:off x="6660851" y="1571504"/>
            <a:ext cx="1857496" cy="1857496"/>
          </a:xfrm>
          <a:prstGeom prst="rect">
            <a:avLst/>
          </a:prstGeom>
          <a:noFill/>
          <a:ln>
            <a:noFill/>
          </a:ln>
        </p:spPr>
      </p:pic>
      <p:pic>
        <p:nvPicPr>
          <p:cNvPr id="362" name="Google Shape;362;p4" descr="A yellow and blue document with a pink arrow pointing up&#10;&#10;Description automatically generated"/>
          <p:cNvPicPr preferRelativeResize="0"/>
          <p:nvPr/>
        </p:nvPicPr>
        <p:blipFill rotWithShape="1">
          <a:blip r:embed="rId6">
            <a:alphaModFix/>
          </a:blip>
          <a:srcRect/>
          <a:stretch/>
        </p:blipFill>
        <p:spPr>
          <a:xfrm>
            <a:off x="3861043" y="1626349"/>
            <a:ext cx="1667095" cy="1667095"/>
          </a:xfrm>
          <a:prstGeom prst="rect">
            <a:avLst/>
          </a:prstGeom>
          <a:noFill/>
          <a:ln>
            <a:noFill/>
          </a:ln>
        </p:spPr>
      </p:pic>
      <p:pic>
        <p:nvPicPr>
          <p:cNvPr id="363" name="Google Shape;363;p4" descr="A yellow and blue file with a green arrow pointing down&#10;&#10;Description automatically generated"/>
          <p:cNvPicPr preferRelativeResize="0"/>
          <p:nvPr/>
        </p:nvPicPr>
        <p:blipFill rotWithShape="1">
          <a:blip r:embed="rId7">
            <a:alphaModFix/>
          </a:blip>
          <a:srcRect/>
          <a:stretch/>
        </p:blipFill>
        <p:spPr>
          <a:xfrm>
            <a:off x="9651060" y="1666704"/>
            <a:ext cx="1667095" cy="1667095"/>
          </a:xfrm>
          <a:prstGeom prst="rect">
            <a:avLst/>
          </a:prstGeom>
          <a:noFill/>
          <a:ln>
            <a:noFill/>
          </a:ln>
        </p:spPr>
      </p:pic>
      <p:sp>
        <p:nvSpPr>
          <p:cNvPr id="364" name="Google Shape;364;p4"/>
          <p:cNvSpPr/>
          <p:nvPr/>
        </p:nvSpPr>
        <p:spPr>
          <a:xfrm>
            <a:off x="1502956" y="3292661"/>
            <a:ext cx="124585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MY" sz="5400" b="0" i="0" u="none" strike="noStrike" cap="none">
                <a:solidFill>
                  <a:srgbClr val="FF0000"/>
                </a:solidFill>
                <a:latin typeface="Calibri"/>
                <a:ea typeface="Calibri"/>
                <a:cs typeface="Calibri"/>
                <a:sym typeface="Calibri"/>
              </a:rPr>
              <a:t>91K</a:t>
            </a:r>
            <a:endParaRPr sz="1400" b="0" i="0" u="none" strike="noStrike" cap="none">
              <a:solidFill>
                <a:srgbClr val="000000"/>
              </a:solidFill>
              <a:latin typeface="Arial"/>
              <a:ea typeface="Arial"/>
              <a:cs typeface="Arial"/>
              <a:sym typeface="Arial"/>
            </a:endParaRPr>
          </a:p>
        </p:txBody>
      </p:sp>
      <p:sp>
        <p:nvSpPr>
          <p:cNvPr id="365" name="Google Shape;365;p4"/>
          <p:cNvSpPr/>
          <p:nvPr/>
        </p:nvSpPr>
        <p:spPr>
          <a:xfrm>
            <a:off x="1534706" y="4080001"/>
            <a:ext cx="101707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a:solidFill>
                  <a:schemeClr val="dk1"/>
                </a:solidFill>
                <a:latin typeface="Calibri"/>
                <a:ea typeface="Calibri"/>
                <a:cs typeface="Calibri"/>
                <a:sym typeface="Calibri"/>
              </a:rPr>
              <a:t>Items</a:t>
            </a:r>
            <a:endParaRPr sz="2800" b="1" i="0" u="none" strike="noStrike" cap="none">
              <a:solidFill>
                <a:srgbClr val="F7CAAC"/>
              </a:solidFill>
              <a:latin typeface="Calibri"/>
              <a:ea typeface="Calibri"/>
              <a:cs typeface="Calibri"/>
              <a:sym typeface="Calibri"/>
            </a:endParaRPr>
          </a:p>
        </p:txBody>
      </p:sp>
      <p:sp>
        <p:nvSpPr>
          <p:cNvPr id="366" name="Google Shape;366;p4"/>
          <p:cNvSpPr/>
          <p:nvPr/>
        </p:nvSpPr>
        <p:spPr>
          <a:xfrm>
            <a:off x="4003534" y="3333799"/>
            <a:ext cx="138211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MY" sz="5400" b="0" i="0" u="none" strike="noStrike" cap="none">
                <a:solidFill>
                  <a:srgbClr val="FF0000"/>
                </a:solidFill>
                <a:latin typeface="Calibri"/>
                <a:ea typeface="Calibri"/>
                <a:cs typeface="Calibri"/>
                <a:sym typeface="Calibri"/>
              </a:rPr>
              <a:t>89%</a:t>
            </a:r>
            <a:endParaRPr sz="1400" b="0" i="0" u="none" strike="noStrike" cap="none">
              <a:solidFill>
                <a:srgbClr val="000000"/>
              </a:solidFill>
              <a:latin typeface="Arial"/>
              <a:ea typeface="Arial"/>
              <a:cs typeface="Arial"/>
              <a:sym typeface="Arial"/>
            </a:endParaRPr>
          </a:p>
        </p:txBody>
      </p:sp>
      <p:sp>
        <p:nvSpPr>
          <p:cNvPr id="367" name="Google Shape;367;p4"/>
          <p:cNvSpPr/>
          <p:nvPr/>
        </p:nvSpPr>
        <p:spPr>
          <a:xfrm>
            <a:off x="3904109" y="4091576"/>
            <a:ext cx="141275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a:solidFill>
                  <a:schemeClr val="dk1"/>
                </a:solidFill>
                <a:latin typeface="Calibri"/>
                <a:ea typeface="Calibri"/>
                <a:cs typeface="Calibri"/>
                <a:sym typeface="Calibri"/>
              </a:rPr>
              <a:t>Full Text</a:t>
            </a:r>
            <a:endParaRPr sz="1400" b="0" i="0" u="none" strike="noStrike" cap="none">
              <a:solidFill>
                <a:srgbClr val="000000"/>
              </a:solidFill>
              <a:latin typeface="Arial"/>
              <a:ea typeface="Arial"/>
              <a:cs typeface="Arial"/>
              <a:sym typeface="Arial"/>
            </a:endParaRPr>
          </a:p>
        </p:txBody>
      </p:sp>
      <p:sp>
        <p:nvSpPr>
          <p:cNvPr id="368" name="Google Shape;368;p4"/>
          <p:cNvSpPr/>
          <p:nvPr/>
        </p:nvSpPr>
        <p:spPr>
          <a:xfrm>
            <a:off x="6898544" y="3333799"/>
            <a:ext cx="138211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MY" sz="5400" b="0" i="0" u="none" strike="noStrike" cap="none">
                <a:solidFill>
                  <a:srgbClr val="FF0000"/>
                </a:solidFill>
                <a:latin typeface="Calibri"/>
                <a:ea typeface="Calibri"/>
                <a:cs typeface="Calibri"/>
                <a:sym typeface="Calibri"/>
              </a:rPr>
              <a:t>79%</a:t>
            </a:r>
            <a:endParaRPr sz="1400" b="0" i="0" u="none" strike="noStrike" cap="none">
              <a:solidFill>
                <a:srgbClr val="000000"/>
              </a:solidFill>
              <a:latin typeface="Arial"/>
              <a:ea typeface="Arial"/>
              <a:cs typeface="Arial"/>
              <a:sym typeface="Arial"/>
            </a:endParaRPr>
          </a:p>
        </p:txBody>
      </p:sp>
      <p:sp>
        <p:nvSpPr>
          <p:cNvPr id="369" name="Google Shape;369;p4"/>
          <p:cNvSpPr/>
          <p:nvPr/>
        </p:nvSpPr>
        <p:spPr>
          <a:xfrm>
            <a:off x="6559509" y="4091576"/>
            <a:ext cx="206017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a:solidFill>
                  <a:schemeClr val="dk1"/>
                </a:solidFill>
                <a:latin typeface="Calibri"/>
                <a:ea typeface="Calibri"/>
                <a:cs typeface="Calibri"/>
                <a:sym typeface="Calibri"/>
              </a:rPr>
              <a:t>Open Access</a:t>
            </a:r>
            <a:endParaRPr sz="1400" b="0" i="0" u="none" strike="noStrike" cap="none">
              <a:solidFill>
                <a:srgbClr val="000000"/>
              </a:solidFill>
              <a:latin typeface="Arial"/>
              <a:ea typeface="Arial"/>
              <a:cs typeface="Arial"/>
              <a:sym typeface="Arial"/>
            </a:endParaRPr>
          </a:p>
        </p:txBody>
      </p:sp>
      <p:sp>
        <p:nvSpPr>
          <p:cNvPr id="370" name="Google Shape;370;p4"/>
          <p:cNvSpPr/>
          <p:nvPr/>
        </p:nvSpPr>
        <p:spPr>
          <a:xfrm>
            <a:off x="9666917" y="3333799"/>
            <a:ext cx="163538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MY" sz="5400" b="0" i="0" u="none" strike="noStrike" cap="none">
                <a:solidFill>
                  <a:srgbClr val="FF0000"/>
                </a:solidFill>
                <a:latin typeface="Calibri"/>
                <a:ea typeface="Calibri"/>
                <a:cs typeface="Calibri"/>
                <a:sym typeface="Calibri"/>
              </a:rPr>
              <a:t>11M </a:t>
            </a:r>
            <a:endParaRPr sz="1400" b="0" i="0" u="none" strike="noStrike" cap="none">
              <a:solidFill>
                <a:srgbClr val="000000"/>
              </a:solidFill>
              <a:latin typeface="Arial"/>
              <a:ea typeface="Arial"/>
              <a:cs typeface="Arial"/>
              <a:sym typeface="Arial"/>
            </a:endParaRPr>
          </a:p>
        </p:txBody>
      </p:sp>
      <p:sp>
        <p:nvSpPr>
          <p:cNvPr id="371" name="Google Shape;371;p4"/>
          <p:cNvSpPr/>
          <p:nvPr/>
        </p:nvSpPr>
        <p:spPr>
          <a:xfrm>
            <a:off x="9556660" y="4091576"/>
            <a:ext cx="18558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MY" sz="2800" b="0" i="0" u="none" strike="noStrike" cap="none">
                <a:solidFill>
                  <a:schemeClr val="dk1"/>
                </a:solidFill>
                <a:latin typeface="Calibri"/>
                <a:ea typeface="Calibri"/>
                <a:cs typeface="Calibri"/>
                <a:sym typeface="Calibri"/>
              </a:rPr>
              <a:t>Downloads</a:t>
            </a:r>
            <a:endParaRPr sz="1400" b="0" i="0" u="none" strike="noStrike" cap="none">
              <a:solidFill>
                <a:srgbClr val="000000"/>
              </a:solidFill>
              <a:latin typeface="Arial"/>
              <a:ea typeface="Arial"/>
              <a:cs typeface="Arial"/>
              <a:sym typeface="Arial"/>
            </a:endParaRPr>
          </a:p>
        </p:txBody>
      </p:sp>
      <p:sp>
        <p:nvSpPr>
          <p:cNvPr id="372" name="Google Shape;372;p4"/>
          <p:cNvSpPr txBox="1"/>
          <p:nvPr/>
        </p:nvSpPr>
        <p:spPr>
          <a:xfrm>
            <a:off x="2975693" y="547059"/>
            <a:ext cx="6407166"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UPM Institutional Repository (UPM 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txBox="1"/>
          <p:nvPr/>
        </p:nvSpPr>
        <p:spPr>
          <a:xfrm>
            <a:off x="2113867" y="694816"/>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Self-Archiving</a:t>
            </a:r>
            <a:endParaRPr sz="1400" b="0" i="0" u="none" strike="noStrike" cap="none">
              <a:solidFill>
                <a:srgbClr val="000000"/>
              </a:solidFill>
              <a:latin typeface="Arial"/>
              <a:ea typeface="Arial"/>
              <a:cs typeface="Arial"/>
              <a:sym typeface="Arial"/>
            </a:endParaRPr>
          </a:p>
        </p:txBody>
      </p:sp>
      <p:sp>
        <p:nvSpPr>
          <p:cNvPr id="378" name="Google Shape;378;p36"/>
          <p:cNvSpPr/>
          <p:nvPr/>
        </p:nvSpPr>
        <p:spPr>
          <a:xfrm>
            <a:off x="3865628" y="3426723"/>
            <a:ext cx="7593626" cy="1878285"/>
          </a:xfrm>
          <a:prstGeom prst="round2DiagRect">
            <a:avLst>
              <a:gd name="adj1" fmla="val 16667"/>
              <a:gd name="adj2" fmla="val 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400" b="1" i="0" u="none" strike="noStrike" cap="none">
                <a:solidFill>
                  <a:schemeClr val="lt1"/>
                </a:solidFill>
                <a:latin typeface="Arial"/>
                <a:ea typeface="Arial"/>
                <a:cs typeface="Arial"/>
                <a:sym typeface="Arial"/>
              </a:rPr>
              <a:t> Self-archiving – refers to making a work published with a publisher available to the public in an institutional or disciplinary open access repository. Self-archiving can take place at the same time as the publication of the content by the publisher or at a later date, and is possible for preprints and post-prints of scholarly articles, as well as for other document types, for example, monographs, research reports, and conference proceedings.</a:t>
            </a:r>
            <a:br>
              <a:rPr lang="en-MY" sz="1400" b="1" i="0" u="none" strike="noStrike" cap="none">
                <a:solidFill>
                  <a:schemeClr val="lt1"/>
                </a:solidFill>
                <a:latin typeface="Arial"/>
                <a:ea typeface="Arial"/>
                <a:cs typeface="Arial"/>
                <a:sym typeface="Arial"/>
              </a:rPr>
            </a:br>
            <a:r>
              <a:rPr lang="en-MY" sz="1400" b="1" i="0" u="none" strike="noStrike" cap="none">
                <a:solidFill>
                  <a:schemeClr val="lt1"/>
                </a:solidFill>
                <a:latin typeface="Arial"/>
                <a:ea typeface="Arial"/>
                <a:cs typeface="Arial"/>
                <a:sym typeface="Arial"/>
              </a:rPr>
              <a:t>(Open Access Network)</a:t>
            </a:r>
            <a:endParaRPr sz="1400" b="0" i="0" u="none" strike="noStrike" cap="none">
              <a:solidFill>
                <a:schemeClr val="lt1"/>
              </a:solidFill>
              <a:latin typeface="Arial"/>
              <a:ea typeface="Arial"/>
              <a:cs typeface="Arial"/>
              <a:sym typeface="Arial"/>
            </a:endParaRPr>
          </a:p>
        </p:txBody>
      </p:sp>
      <p:sp>
        <p:nvSpPr>
          <p:cNvPr id="379" name="Google Shape;379;p36"/>
          <p:cNvSpPr/>
          <p:nvPr/>
        </p:nvSpPr>
        <p:spPr>
          <a:xfrm>
            <a:off x="1265006" y="1715711"/>
            <a:ext cx="7049982" cy="1145893"/>
          </a:xfrm>
          <a:prstGeom prst="round2DiagRect">
            <a:avLst>
              <a:gd name="adj1" fmla="val 16667"/>
              <a:gd name="adj2" fmla="val 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MY" sz="1400" b="1" i="0" u="none" strike="noStrike" cap="none">
                <a:solidFill>
                  <a:schemeClr val="lt1"/>
                </a:solidFill>
                <a:latin typeface="Arial"/>
                <a:ea typeface="Arial"/>
                <a:cs typeface="Arial"/>
                <a:sym typeface="Arial"/>
              </a:rPr>
              <a:t>"Self-archiving is described as ‘the act of depositing a free copy of an electronic document on the world wide web in order to provide open access to it’" (Harnad, 2001)</a:t>
            </a:r>
            <a:endParaRPr sz="1400" b="1" i="0" u="none" strike="noStrike" cap="none">
              <a:solidFill>
                <a:schemeClr val="lt1"/>
              </a:solidFill>
              <a:latin typeface="Arial"/>
              <a:ea typeface="Arial"/>
              <a:cs typeface="Arial"/>
              <a:sym typeface="Arial"/>
            </a:endParaRPr>
          </a:p>
        </p:txBody>
      </p:sp>
      <p:pic>
        <p:nvPicPr>
          <p:cNvPr id="380" name="Google Shape;380;p36" descr="A person in a lab coat&#10;&#10;Description automatically generated"/>
          <p:cNvPicPr preferRelativeResize="0"/>
          <p:nvPr/>
        </p:nvPicPr>
        <p:blipFill rotWithShape="1">
          <a:blip r:embed="rId3">
            <a:alphaModFix/>
          </a:blip>
          <a:srcRect/>
          <a:stretch/>
        </p:blipFill>
        <p:spPr>
          <a:xfrm rot="-1102345">
            <a:off x="8721193" y="1405259"/>
            <a:ext cx="1133227" cy="16027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81" name="Google Shape;381;p36" descr="A green logo with a white background&#10;&#10;Description automatically generated"/>
          <p:cNvPicPr preferRelativeResize="0"/>
          <p:nvPr/>
        </p:nvPicPr>
        <p:blipFill rotWithShape="1">
          <a:blip r:embed="rId4">
            <a:alphaModFix/>
          </a:blip>
          <a:srcRect/>
          <a:stretch/>
        </p:blipFill>
        <p:spPr>
          <a:xfrm>
            <a:off x="2248581" y="3426723"/>
            <a:ext cx="1200831" cy="1878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pic>
        <p:nvPicPr>
          <p:cNvPr id="386" name="Google Shape;386;p6"/>
          <p:cNvPicPr preferRelativeResize="0"/>
          <p:nvPr/>
        </p:nvPicPr>
        <p:blipFill rotWithShape="1">
          <a:blip r:embed="rId4">
            <a:alphaModFix/>
          </a:blip>
          <a:srcRect/>
          <a:stretch/>
        </p:blipFill>
        <p:spPr>
          <a:xfrm>
            <a:off x="2736590" y="538022"/>
            <a:ext cx="7534217" cy="4858000"/>
          </a:xfrm>
          <a:prstGeom prst="rect">
            <a:avLst/>
          </a:prstGeom>
          <a:noFill/>
          <a:ln>
            <a:noFill/>
          </a:ln>
        </p:spPr>
      </p:pic>
      <p:pic>
        <p:nvPicPr>
          <p:cNvPr id="387" name="Google Shape;387;p6"/>
          <p:cNvPicPr preferRelativeResize="0"/>
          <p:nvPr/>
        </p:nvPicPr>
        <p:blipFill rotWithShape="1">
          <a:blip r:embed="rId5">
            <a:alphaModFix/>
          </a:blip>
          <a:srcRect/>
          <a:stretch/>
        </p:blipFill>
        <p:spPr>
          <a:xfrm>
            <a:off x="5964382" y="4208553"/>
            <a:ext cx="752571" cy="752571"/>
          </a:xfrm>
          <a:prstGeom prst="rect">
            <a:avLst/>
          </a:prstGeom>
          <a:noFill/>
          <a:ln>
            <a:noFill/>
          </a:ln>
        </p:spPr>
      </p:pic>
      <p:sp>
        <p:nvSpPr>
          <p:cNvPr id="388" name="Google Shape;388;p6"/>
          <p:cNvSpPr txBox="1"/>
          <p:nvPr/>
        </p:nvSpPr>
        <p:spPr>
          <a:xfrm>
            <a:off x="2113867" y="694816"/>
            <a:ext cx="8520600" cy="572700"/>
          </a:xfrm>
          <a:prstGeom prst="rect">
            <a:avLst/>
          </a:prstGeom>
          <a:noFill/>
          <a:ln>
            <a:noFill/>
          </a:ln>
        </p:spPr>
        <p:txBody>
          <a:bodyPr spcFirstLastPara="1" wrap="square" lIns="91425" tIns="91425" rIns="91425" bIns="91425" anchor="t" anchorCtr="0">
            <a:normAutofit fontScale="97500" lnSpcReduction="10000"/>
          </a:bodyPr>
          <a:lstStyle/>
          <a:p>
            <a:pPr marL="0" marR="0" lvl="0" indent="0" algn="ctr" rtl="0">
              <a:lnSpc>
                <a:spcPct val="100000"/>
              </a:lnSpc>
              <a:spcBef>
                <a:spcPts val="0"/>
              </a:spcBef>
              <a:spcAft>
                <a:spcPts val="0"/>
              </a:spcAft>
              <a:buClr>
                <a:schemeClr val="dk1"/>
              </a:buClr>
              <a:buSzPct val="102564"/>
              <a:buFont typeface="Arial"/>
              <a:buNone/>
            </a:pPr>
            <a:r>
              <a:rPr lang="en-MY" sz="2800" b="1" i="0" u="none" strike="noStrike" cap="none">
                <a:solidFill>
                  <a:schemeClr val="dk1"/>
                </a:solidFill>
                <a:latin typeface="Play"/>
                <a:ea typeface="Play"/>
                <a:cs typeface="Play"/>
                <a:sym typeface="Play"/>
              </a:rPr>
              <a:t>Self-Archiving @ UPM IR</a:t>
            </a:r>
            <a:endParaRPr sz="1400" b="0" i="0" u="none" strike="noStrike" cap="none">
              <a:solidFill>
                <a:srgbClr val="000000"/>
              </a:solidFill>
              <a:latin typeface="Arial"/>
              <a:ea typeface="Arial"/>
              <a:cs typeface="Arial"/>
              <a:sym typeface="Arial"/>
            </a:endParaRPr>
          </a:p>
        </p:txBody>
      </p:sp>
      <p:sp>
        <p:nvSpPr>
          <p:cNvPr id="389" name="Google Shape;389;p6"/>
          <p:cNvSpPr txBox="1"/>
          <p:nvPr/>
        </p:nvSpPr>
        <p:spPr>
          <a:xfrm>
            <a:off x="2080368" y="4688234"/>
            <a:ext cx="8520600" cy="976973"/>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1200"/>
              </a:spcBef>
              <a:spcAft>
                <a:spcPts val="0"/>
              </a:spcAft>
              <a:buClr>
                <a:srgbClr val="595959"/>
              </a:buClr>
              <a:buSzPts val="1800"/>
              <a:buFont typeface="Arial"/>
              <a:buNone/>
            </a:pPr>
            <a:r>
              <a:rPr lang="en-MY" sz="1800" b="1" i="0" u="none" strike="noStrike" cap="none">
                <a:solidFill>
                  <a:srgbClr val="595959"/>
                </a:solidFill>
                <a:latin typeface="Arial"/>
                <a:ea typeface="Arial"/>
                <a:cs typeface="Arial"/>
                <a:sym typeface="Arial"/>
              </a:rPr>
              <a:t>We strongly believe that your contribution will have huge positive impacts to UPM as a whole.</a:t>
            </a:r>
            <a:endParaRPr sz="1400" b="0" i="0" u="none" strike="noStrike" cap="none">
              <a:solidFill>
                <a:srgbClr val="000000"/>
              </a:solidFill>
              <a:latin typeface="Arial"/>
              <a:ea typeface="Arial"/>
              <a:cs typeface="Arial"/>
              <a:sym typeface="Arial"/>
            </a:endParaRPr>
          </a:p>
        </p:txBody>
      </p:sp>
      <p:grpSp>
        <p:nvGrpSpPr>
          <p:cNvPr id="390" name="Google Shape;390;p6"/>
          <p:cNvGrpSpPr/>
          <p:nvPr/>
        </p:nvGrpSpPr>
        <p:grpSpPr>
          <a:xfrm>
            <a:off x="2768378" y="1451038"/>
            <a:ext cx="4412285" cy="876928"/>
            <a:chOff x="1840564" y="1150873"/>
            <a:chExt cx="4412285" cy="876928"/>
          </a:xfrm>
        </p:grpSpPr>
        <p:sp>
          <p:nvSpPr>
            <p:cNvPr id="391" name="Google Shape;391;p6"/>
            <p:cNvSpPr/>
            <p:nvPr/>
          </p:nvSpPr>
          <p:spPr>
            <a:xfrm>
              <a:off x="2393016" y="1150873"/>
              <a:ext cx="3859833" cy="876928"/>
            </a:xfrm>
            <a:prstGeom prst="round1Rect">
              <a:avLst>
                <a:gd name="adj" fmla="val 16667"/>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MY" sz="1200" b="0" i="0" u="none" strike="noStrike" cap="none">
                  <a:solidFill>
                    <a:srgbClr val="000000"/>
                  </a:solidFill>
                  <a:latin typeface="Arial"/>
                  <a:ea typeface="Arial"/>
                  <a:cs typeface="Arial"/>
                  <a:sym typeface="Arial"/>
                </a:rPr>
                <a:t>PSAS attempts to obtain, compile, store, preserve research data and information. Subsequently disseminating  it to users in a more effective and timely manner.</a:t>
              </a:r>
              <a:endParaRPr sz="1400" b="0" i="0" u="none" strike="noStrike" cap="none">
                <a:solidFill>
                  <a:srgbClr val="000000"/>
                </a:solidFill>
                <a:latin typeface="Arial"/>
                <a:ea typeface="Arial"/>
                <a:cs typeface="Arial"/>
                <a:sym typeface="Arial"/>
              </a:endParaRPr>
            </a:p>
          </p:txBody>
        </p:sp>
        <p:pic>
          <p:nvPicPr>
            <p:cNvPr id="392" name="Google Shape;392;p6"/>
            <p:cNvPicPr preferRelativeResize="0"/>
            <p:nvPr/>
          </p:nvPicPr>
          <p:blipFill rotWithShape="1">
            <a:blip r:embed="rId6">
              <a:alphaModFix/>
            </a:blip>
            <a:srcRect/>
            <a:stretch/>
          </p:blipFill>
          <p:spPr>
            <a:xfrm>
              <a:off x="1840564" y="1313111"/>
              <a:ext cx="552452" cy="552452"/>
            </a:xfrm>
            <a:prstGeom prst="rect">
              <a:avLst/>
            </a:prstGeom>
            <a:noFill/>
            <a:ln>
              <a:noFill/>
            </a:ln>
          </p:spPr>
        </p:pic>
      </p:grpSp>
      <p:grpSp>
        <p:nvGrpSpPr>
          <p:cNvPr id="393" name="Google Shape;393;p6"/>
          <p:cNvGrpSpPr/>
          <p:nvPr/>
        </p:nvGrpSpPr>
        <p:grpSpPr>
          <a:xfrm>
            <a:off x="5256181" y="2715633"/>
            <a:ext cx="4612404" cy="976973"/>
            <a:chOff x="1846710" y="2185682"/>
            <a:chExt cx="4612404" cy="1208076"/>
          </a:xfrm>
        </p:grpSpPr>
        <p:sp>
          <p:nvSpPr>
            <p:cNvPr id="394" name="Google Shape;394;p6"/>
            <p:cNvSpPr/>
            <p:nvPr/>
          </p:nvSpPr>
          <p:spPr>
            <a:xfrm>
              <a:off x="2599281" y="2185682"/>
              <a:ext cx="3859833" cy="1208076"/>
            </a:xfrm>
            <a:prstGeom prst="round1Rect">
              <a:avLst>
                <a:gd name="adj" fmla="val 16667"/>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MY" sz="1200" b="0" i="0" u="none" strike="noStrike" cap="none">
                  <a:solidFill>
                    <a:srgbClr val="000000"/>
                  </a:solidFill>
                  <a:latin typeface="Arial"/>
                  <a:ea typeface="Arial"/>
                  <a:cs typeface="Arial"/>
                  <a:sym typeface="Arial"/>
                </a:rPr>
                <a:t>You are now able to contribute your works by using the self-archiving Platform. By doing this, it will assist  us in expanding the digital archive collection which is beneficial for both  UPM and researchers.</a:t>
              </a:r>
              <a:endParaRPr sz="1400" b="0" i="0" u="none" strike="noStrike" cap="none">
                <a:solidFill>
                  <a:srgbClr val="000000"/>
                </a:solidFill>
                <a:latin typeface="Arial"/>
                <a:ea typeface="Arial"/>
                <a:cs typeface="Arial"/>
                <a:sym typeface="Arial"/>
              </a:endParaRPr>
            </a:p>
          </p:txBody>
        </p:sp>
        <p:pic>
          <p:nvPicPr>
            <p:cNvPr id="395" name="Google Shape;395;p6"/>
            <p:cNvPicPr preferRelativeResize="0"/>
            <p:nvPr/>
          </p:nvPicPr>
          <p:blipFill rotWithShape="1">
            <a:blip r:embed="rId7">
              <a:alphaModFix/>
            </a:blip>
            <a:srcRect/>
            <a:stretch/>
          </p:blipFill>
          <p:spPr>
            <a:xfrm>
              <a:off x="1846710" y="2413435"/>
              <a:ext cx="752571" cy="75257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2145</Words>
  <Application>Microsoft Office PowerPoint</Application>
  <PresentationFormat>Widescreen</PresentationFormat>
  <Paragraphs>290</Paragraphs>
  <Slides>46</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Times New Roman</vt:lpstr>
      <vt:lpstr>Arial</vt:lpstr>
      <vt:lpstr>Play</vt:lpstr>
      <vt:lpstr>Calibri</vt:lpstr>
      <vt:lpstr>Fira Sans</vt:lpstr>
      <vt:lpstr>Raleway</vt:lpstr>
      <vt:lpstr>Rockwell</vt:lpstr>
      <vt:lpstr>Roboto</vt:lpstr>
      <vt:lpstr>Overlock</vt:lpstr>
      <vt:lpstr>ADLaM Display</vt:lpstr>
      <vt:lpstr>Office Theme</vt:lpstr>
      <vt:lpstr>Preserving Your Research Legacy :  The Essentials of Self-Archiving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Self-Archiving Statistic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 Now!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ARAFAT MASHHURI BIN AWANG</dc:creator>
  <cp:lastModifiedBy>PSAS LAB21</cp:lastModifiedBy>
  <cp:revision>3</cp:revision>
  <dcterms:created xsi:type="dcterms:W3CDTF">2021-10-12T07:32:23Z</dcterms:created>
  <dcterms:modified xsi:type="dcterms:W3CDTF">2025-02-13T05:58:41Z</dcterms:modified>
</cp:coreProperties>
</file>